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15" r:id="rId1"/>
  </p:sldMasterIdLst>
  <p:notesMasterIdLst>
    <p:notesMasterId r:id="rId9"/>
  </p:notesMasterIdLst>
  <p:sldIdLst>
    <p:sldId id="272" r:id="rId2"/>
    <p:sldId id="265" r:id="rId3"/>
    <p:sldId id="269" r:id="rId4"/>
    <p:sldId id="270" r:id="rId5"/>
    <p:sldId id="271" r:id="rId6"/>
    <p:sldId id="268" r:id="rId7"/>
    <p:sldId id="275"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9"/>
  </p:normalViewPr>
  <p:slideViewPr>
    <p:cSldViewPr snapToGrid="0">
      <p:cViewPr varScale="1">
        <p:scale>
          <a:sx n="90" d="100"/>
          <a:sy n="90" d="100"/>
        </p:scale>
        <p:origin x="232" y="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7AF34A-5D7D-F240-9073-E80AF6A6CE5E}" type="datetimeFigureOut">
              <a:rPr lang="en-US" smtClean="0"/>
              <a:t>4/7/24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FE5A76-5D1F-4A43-870B-310A5FA66804}" type="slidenum">
              <a:rPr lang="en-US" smtClean="0"/>
              <a:t>‹#›</a:t>
            </a:fld>
            <a:endParaRPr lang="en-US"/>
          </a:p>
        </p:txBody>
      </p:sp>
    </p:spTree>
    <p:extLst>
      <p:ext uri="{BB962C8B-B14F-4D97-AF65-F5344CB8AC3E}">
        <p14:creationId xmlns:p14="http://schemas.microsoft.com/office/powerpoint/2010/main" val="170528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a:t>This line graph indicates a general decline in music valence provided in the Spotify data set, with a large drop in 1960 and a steady decline from 2000 onwards. </a:t>
            </a:r>
          </a:p>
          <a:p>
            <a:pPr marL="285750" indent="-285750">
              <a:buFont typeface="Arial" panose="020B0604020202020204" pitchFamily="34" charset="0"/>
              <a:buChar char="•"/>
            </a:pPr>
            <a:r>
              <a:rPr lang="en-US"/>
              <a:t>There are noticeable valence fluctuations in the music over the years, this suggests a shift towards songs that have more negative emotions, . </a:t>
            </a:r>
          </a:p>
          <a:p>
            <a:pPr marL="285750" indent="-285750">
              <a:buFont typeface="Arial" panose="020B0604020202020204" pitchFamily="34" charset="0"/>
              <a:buChar char="•"/>
            </a:pPr>
            <a:r>
              <a:rPr lang="en-US"/>
              <a:t>Exploring the Emotional Landscape of Music: An Analysis of Valence Trends and Genre Variations in Spotify Music Data. (Shruti Dutta, </a:t>
            </a:r>
            <a:r>
              <a:rPr lang="en-US" err="1"/>
              <a:t>Shashwat</a:t>
            </a:r>
            <a:r>
              <a:rPr lang="en-US"/>
              <a:t> </a:t>
            </a:r>
            <a:r>
              <a:rPr lang="en-US" err="1"/>
              <a:t>Mookherjee</a:t>
            </a:r>
            <a:r>
              <a:rPr lang="en-US"/>
              <a:t>, 2023)</a:t>
            </a:r>
          </a:p>
          <a:p>
            <a:endParaRPr lang="en-US"/>
          </a:p>
        </p:txBody>
      </p:sp>
      <p:sp>
        <p:nvSpPr>
          <p:cNvPr id="4" name="Slide Number Placeholder 3"/>
          <p:cNvSpPr>
            <a:spLocks noGrp="1"/>
          </p:cNvSpPr>
          <p:nvPr>
            <p:ph type="sldNum" sz="quarter" idx="5"/>
          </p:nvPr>
        </p:nvSpPr>
        <p:spPr/>
        <p:txBody>
          <a:bodyPr/>
          <a:lstStyle/>
          <a:p>
            <a:fld id="{94FE5A76-5D1F-4A43-870B-310A5FA66804}" type="slidenum">
              <a:rPr lang="en-US" smtClean="0"/>
              <a:t>2</a:t>
            </a:fld>
            <a:endParaRPr lang="en-US"/>
          </a:p>
        </p:txBody>
      </p:sp>
    </p:spTree>
    <p:extLst>
      <p:ext uri="{BB962C8B-B14F-4D97-AF65-F5344CB8AC3E}">
        <p14:creationId xmlns:p14="http://schemas.microsoft.com/office/powerpoint/2010/main" val="3625084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4FE5A76-5D1F-4A43-870B-310A5FA66804}" type="slidenum">
              <a:rPr lang="en-US" smtClean="0"/>
              <a:t>3</a:t>
            </a:fld>
            <a:endParaRPr lang="en-US"/>
          </a:p>
        </p:txBody>
      </p:sp>
    </p:spTree>
    <p:extLst>
      <p:ext uri="{BB962C8B-B14F-4D97-AF65-F5344CB8AC3E}">
        <p14:creationId xmlns:p14="http://schemas.microsoft.com/office/powerpoint/2010/main" val="29251184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4FE5A76-5D1F-4A43-870B-310A5FA66804}" type="slidenum">
              <a:rPr lang="en-US" smtClean="0"/>
              <a:t>4</a:t>
            </a:fld>
            <a:endParaRPr lang="en-US"/>
          </a:p>
        </p:txBody>
      </p:sp>
    </p:spTree>
    <p:extLst>
      <p:ext uri="{BB962C8B-B14F-4D97-AF65-F5344CB8AC3E}">
        <p14:creationId xmlns:p14="http://schemas.microsoft.com/office/powerpoint/2010/main" val="1561986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4FE5A76-5D1F-4A43-870B-310A5FA66804}" type="slidenum">
              <a:rPr lang="en-US" smtClean="0"/>
              <a:t>7</a:t>
            </a:fld>
            <a:endParaRPr lang="en-US"/>
          </a:p>
        </p:txBody>
      </p:sp>
    </p:spTree>
    <p:extLst>
      <p:ext uri="{BB962C8B-B14F-4D97-AF65-F5344CB8AC3E}">
        <p14:creationId xmlns:p14="http://schemas.microsoft.com/office/powerpoint/2010/main" val="2157719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GB"/>
              <a:t>Click to edit Master title style</a:t>
            </a:r>
            <a:endParaRPr lang="en-US"/>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F87A8262-13C9-4D96-9709-7E14746DAA5C}" type="datetimeFigureOut">
              <a:rPr lang="en-GB" smtClean="0"/>
              <a:t>07/04/2024</a:t>
            </a:fld>
            <a:endParaRPr lang="en-GB"/>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GB"/>
          </a:p>
        </p:txBody>
      </p:sp>
      <p:sp>
        <p:nvSpPr>
          <p:cNvPr id="6" name="Slide Number Placeholder 5"/>
          <p:cNvSpPr>
            <a:spLocks noGrp="1"/>
          </p:cNvSpPr>
          <p:nvPr>
            <p:ph type="sldNum" sz="quarter" idx="12"/>
          </p:nvPr>
        </p:nvSpPr>
        <p:spPr>
          <a:xfrm>
            <a:off x="10469880" y="320040"/>
            <a:ext cx="914400" cy="320040"/>
          </a:xfrm>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1795071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GB"/>
              <a:t>Click to edit Master title style</a:t>
            </a:r>
            <a:endParaRPr lang="en-US"/>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F87A8262-13C9-4D96-9709-7E14746DAA5C}" type="datetimeFigureOut">
              <a:rPr lang="en-GB" smtClean="0"/>
              <a:t>07/04/2024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2491048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GB"/>
              <a:t>Click to edit Master title style</a:t>
            </a:r>
            <a:endParaRPr lang="en-US"/>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804672" y="320040"/>
            <a:ext cx="3657600" cy="320040"/>
          </a:xfrm>
        </p:spPr>
        <p:txBody>
          <a:bodyPr/>
          <a:lstStyle/>
          <a:p>
            <a:fld id="{F87A8262-13C9-4D96-9709-7E14746DAA5C}" type="datetimeFigureOut">
              <a:rPr lang="en-GB" smtClean="0"/>
              <a:t>07/04/2024</a:t>
            </a:fld>
            <a:endParaRPr lang="en-GB"/>
          </a:p>
        </p:txBody>
      </p:sp>
      <p:sp>
        <p:nvSpPr>
          <p:cNvPr id="5" name="Footer Placeholder 4"/>
          <p:cNvSpPr>
            <a:spLocks noGrp="1"/>
          </p:cNvSpPr>
          <p:nvPr>
            <p:ph type="ftr" sz="quarter" idx="11"/>
          </p:nvPr>
        </p:nvSpPr>
        <p:spPr>
          <a:xfrm>
            <a:off x="804672" y="6227064"/>
            <a:ext cx="10588752" cy="320040"/>
          </a:xfrm>
        </p:spPr>
        <p:txBody>
          <a:bodyPr/>
          <a:lstStyle/>
          <a:p>
            <a:endParaRPr lang="en-GB"/>
          </a:p>
        </p:txBody>
      </p:sp>
      <p:sp>
        <p:nvSpPr>
          <p:cNvPr id="6" name="Slide Number Placeholder 5"/>
          <p:cNvSpPr>
            <a:spLocks noGrp="1"/>
          </p:cNvSpPr>
          <p:nvPr>
            <p:ph type="sldNum" sz="quarter" idx="12"/>
          </p:nvPr>
        </p:nvSpPr>
        <p:spPr>
          <a:xfrm>
            <a:off x="10469880" y="320040"/>
            <a:ext cx="914400" cy="320040"/>
          </a:xfrm>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4048722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GB"/>
              <a:t>Click to edit Master title style</a:t>
            </a:r>
            <a:endParaRPr lang="en-US"/>
          </a:p>
        </p:txBody>
      </p:sp>
      <p:sp>
        <p:nvSpPr>
          <p:cNvPr id="3" name="Content Placeholder 2"/>
          <p:cNvSpPr>
            <a:spLocks noGrp="1"/>
          </p:cNvSpPr>
          <p:nvPr>
            <p:ph idx="1"/>
          </p:nvPr>
        </p:nvSpPr>
        <p:spPr>
          <a:xfrm>
            <a:off x="5118447" y="803186"/>
            <a:ext cx="6281873" cy="5248622"/>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F87A8262-13C9-4D96-9709-7E14746DAA5C}" type="datetimeFigureOut">
              <a:rPr lang="en-GB" smtClean="0"/>
              <a:t>07/04/2024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2659546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GB"/>
              <a:t>Click to edit Master title style</a:t>
            </a:r>
            <a:endParaRPr lang="en-US"/>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F87A8262-13C9-4D96-9709-7E14746DAA5C}" type="datetimeFigureOut">
              <a:rPr lang="en-GB" smtClean="0"/>
              <a:t>07/04/2024</a:t>
            </a:fld>
            <a:endParaRPr lang="en-GB"/>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GB"/>
          </a:p>
        </p:txBody>
      </p:sp>
      <p:sp>
        <p:nvSpPr>
          <p:cNvPr id="6" name="Slide Number Placeholder 5"/>
          <p:cNvSpPr>
            <a:spLocks noGrp="1"/>
          </p:cNvSpPr>
          <p:nvPr>
            <p:ph type="sldNum" sz="quarter" idx="12"/>
          </p:nvPr>
        </p:nvSpPr>
        <p:spPr>
          <a:xfrm>
            <a:off x="10469880" y="320040"/>
            <a:ext cx="914400" cy="320040"/>
          </a:xfrm>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2920558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GB"/>
              <a:t>Click to edit Master title style</a:t>
            </a:r>
            <a:endParaRPr lang="en-US"/>
          </a:p>
        </p:txBody>
      </p:sp>
      <p:sp>
        <p:nvSpPr>
          <p:cNvPr id="3" name="Content Placeholder 2"/>
          <p:cNvSpPr>
            <a:spLocks noGrp="1"/>
          </p:cNvSpPr>
          <p:nvPr>
            <p:ph sz="half" idx="1"/>
          </p:nvPr>
        </p:nvSpPr>
        <p:spPr>
          <a:xfrm>
            <a:off x="5120878" y="803187"/>
            <a:ext cx="6269591" cy="238265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5118447" y="3672162"/>
            <a:ext cx="6272022" cy="238358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804672" y="320040"/>
            <a:ext cx="3657600" cy="320040"/>
          </a:xfrm>
        </p:spPr>
        <p:txBody>
          <a:bodyPr/>
          <a:lstStyle/>
          <a:p>
            <a:fld id="{F87A8262-13C9-4D96-9709-7E14746DAA5C}" type="datetimeFigureOut">
              <a:rPr lang="en-GB" smtClean="0"/>
              <a:t>07/04/2024</a:t>
            </a:fld>
            <a:endParaRPr lang="en-GB"/>
          </a:p>
        </p:txBody>
      </p:sp>
      <p:sp>
        <p:nvSpPr>
          <p:cNvPr id="6" name="Footer Placeholder 5"/>
          <p:cNvSpPr>
            <a:spLocks noGrp="1"/>
          </p:cNvSpPr>
          <p:nvPr>
            <p:ph type="ftr" sz="quarter" idx="11"/>
          </p:nvPr>
        </p:nvSpPr>
        <p:spPr>
          <a:xfrm>
            <a:off x="804672" y="6227064"/>
            <a:ext cx="10588752" cy="320040"/>
          </a:xfrm>
        </p:spPr>
        <p:txBody>
          <a:bodyPr/>
          <a:lstStyle/>
          <a:p>
            <a:endParaRPr lang="en-GB"/>
          </a:p>
        </p:txBody>
      </p:sp>
      <p:sp>
        <p:nvSpPr>
          <p:cNvPr id="7" name="Slide Number Placeholder 6"/>
          <p:cNvSpPr>
            <a:spLocks noGrp="1"/>
          </p:cNvSpPr>
          <p:nvPr>
            <p:ph type="sldNum" sz="quarter" idx="12"/>
          </p:nvPr>
        </p:nvSpPr>
        <p:spPr>
          <a:xfrm>
            <a:off x="10469880" y="320040"/>
            <a:ext cx="914400" cy="320040"/>
          </a:xfrm>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127129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GB"/>
              <a:t>Click to edit Master title style</a:t>
            </a:r>
            <a:endParaRPr lang="en-US"/>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804672" y="320040"/>
            <a:ext cx="3657600" cy="320040"/>
          </a:xfrm>
        </p:spPr>
        <p:txBody>
          <a:bodyPr/>
          <a:lstStyle/>
          <a:p>
            <a:fld id="{F87A8262-13C9-4D96-9709-7E14746DAA5C}" type="datetimeFigureOut">
              <a:rPr lang="en-GB" smtClean="0"/>
              <a:t>07/04/2024</a:t>
            </a:fld>
            <a:endParaRPr lang="en-GB"/>
          </a:p>
        </p:txBody>
      </p:sp>
      <p:sp>
        <p:nvSpPr>
          <p:cNvPr id="8" name="Footer Placeholder 7"/>
          <p:cNvSpPr>
            <a:spLocks noGrp="1"/>
          </p:cNvSpPr>
          <p:nvPr>
            <p:ph type="ftr" sz="quarter" idx="11"/>
          </p:nvPr>
        </p:nvSpPr>
        <p:spPr>
          <a:xfrm>
            <a:off x="804672" y="6227064"/>
            <a:ext cx="10588752" cy="320040"/>
          </a:xfrm>
        </p:spPr>
        <p:txBody>
          <a:bodyPr/>
          <a:lstStyle/>
          <a:p>
            <a:endParaRPr lang="en-GB"/>
          </a:p>
        </p:txBody>
      </p:sp>
      <p:sp>
        <p:nvSpPr>
          <p:cNvPr id="9" name="Slide Number Placeholder 8"/>
          <p:cNvSpPr>
            <a:spLocks noGrp="1"/>
          </p:cNvSpPr>
          <p:nvPr>
            <p:ph type="sldNum" sz="quarter" idx="12"/>
          </p:nvPr>
        </p:nvSpPr>
        <p:spPr>
          <a:xfrm>
            <a:off x="10469880" y="320040"/>
            <a:ext cx="914400" cy="320040"/>
          </a:xfrm>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3165542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GB"/>
              <a:t>Click to edit Master title style</a:t>
            </a:r>
            <a:endParaRPr lang="en-US"/>
          </a:p>
        </p:txBody>
      </p:sp>
      <p:sp>
        <p:nvSpPr>
          <p:cNvPr id="3" name="Date Placeholder 2"/>
          <p:cNvSpPr>
            <a:spLocks noGrp="1"/>
          </p:cNvSpPr>
          <p:nvPr>
            <p:ph type="dt" sz="half" idx="10"/>
          </p:nvPr>
        </p:nvSpPr>
        <p:spPr/>
        <p:txBody>
          <a:bodyPr/>
          <a:lstStyle/>
          <a:p>
            <a:fld id="{F87A8262-13C9-4D96-9709-7E14746DAA5C}" type="datetimeFigureOut">
              <a:rPr lang="en-GB" smtClean="0"/>
              <a:t>07/04/2024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34592746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F87A8262-13C9-4D96-9709-7E14746DAA5C}" type="datetimeFigureOut">
              <a:rPr lang="en-GB" smtClean="0"/>
              <a:t>07/04/2024</a:t>
            </a:fld>
            <a:endParaRPr lang="en-GB"/>
          </a:p>
        </p:txBody>
      </p:sp>
      <p:sp>
        <p:nvSpPr>
          <p:cNvPr id="3" name="Footer Placeholder 2"/>
          <p:cNvSpPr>
            <a:spLocks noGrp="1"/>
          </p:cNvSpPr>
          <p:nvPr>
            <p:ph type="ftr" sz="quarter" idx="11"/>
          </p:nvPr>
        </p:nvSpPr>
        <p:spPr>
          <a:xfrm>
            <a:off x="804672" y="6227064"/>
            <a:ext cx="10588752" cy="320040"/>
          </a:xfrm>
        </p:spPr>
        <p:txBody>
          <a:bodyPr/>
          <a:lstStyle/>
          <a:p>
            <a:endParaRPr lang="en-GB"/>
          </a:p>
        </p:txBody>
      </p:sp>
      <p:sp>
        <p:nvSpPr>
          <p:cNvPr id="4" name="Slide Number Placeholder 3"/>
          <p:cNvSpPr>
            <a:spLocks noGrp="1"/>
          </p:cNvSpPr>
          <p:nvPr>
            <p:ph type="sldNum" sz="quarter" idx="12"/>
          </p:nvPr>
        </p:nvSpPr>
        <p:spPr>
          <a:xfrm>
            <a:off x="10469880" y="320040"/>
            <a:ext cx="914400" cy="320040"/>
          </a:xfrm>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1751916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GB"/>
              <a:t>Click to edit Master title style</a:t>
            </a:r>
            <a:endParaRPr lang="en-US"/>
          </a:p>
        </p:txBody>
      </p:sp>
      <p:sp>
        <p:nvSpPr>
          <p:cNvPr id="3" name="Content Placeholder 2"/>
          <p:cNvSpPr>
            <a:spLocks noGrp="1"/>
          </p:cNvSpPr>
          <p:nvPr>
            <p:ph idx="1"/>
          </p:nvPr>
        </p:nvSpPr>
        <p:spPr>
          <a:xfrm>
            <a:off x="5109983" y="802809"/>
            <a:ext cx="6275035" cy="5249940"/>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F87A8262-13C9-4D96-9709-7E14746DAA5C}" type="datetimeFigureOut">
              <a:rPr lang="en-GB" smtClean="0"/>
              <a:t>07/04/2024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3854346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GB"/>
              <a:t>Click to edit Master title style</a:t>
            </a:r>
            <a:endParaRPr lang="en-US"/>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F87A8262-13C9-4D96-9709-7E14746DAA5C}" type="datetimeFigureOut">
              <a:rPr lang="en-GB" smtClean="0"/>
              <a:t>07/04/2024</a:t>
            </a:fld>
            <a:endParaRPr lang="en-GB"/>
          </a:p>
        </p:txBody>
      </p:sp>
      <p:sp>
        <p:nvSpPr>
          <p:cNvPr id="6" name="Footer Placeholder 5"/>
          <p:cNvSpPr>
            <a:spLocks noGrp="1"/>
          </p:cNvSpPr>
          <p:nvPr>
            <p:ph type="ftr" sz="quarter" idx="11"/>
          </p:nvPr>
        </p:nvSpPr>
        <p:spPr>
          <a:xfrm>
            <a:off x="804672" y="6227064"/>
            <a:ext cx="5942203" cy="320040"/>
          </a:xfrm>
        </p:spPr>
        <p:txBody>
          <a:bodyPr/>
          <a:lstStyle/>
          <a:p>
            <a:endParaRPr lang="en-US"/>
          </a:p>
        </p:txBody>
      </p:sp>
      <p:sp>
        <p:nvSpPr>
          <p:cNvPr id="7" name="Slide Number Placeholder 6"/>
          <p:cNvSpPr>
            <a:spLocks noGrp="1"/>
          </p:cNvSpPr>
          <p:nvPr>
            <p:ph type="sldNum" sz="quarter" idx="12"/>
          </p:nvPr>
        </p:nvSpPr>
        <p:spPr>
          <a:xfrm>
            <a:off x="5828377" y="320040"/>
            <a:ext cx="914400" cy="320040"/>
          </a:xfrm>
        </p:spPr>
        <p:txBody>
          <a:bodyPr/>
          <a:lstStyle/>
          <a:p>
            <a:fld id="{AE708A47-ABFB-4A26-914A-4BAB2DFBE4AF}" type="slidenum">
              <a:rPr lang="en-GB" smtClean="0"/>
              <a:t>‹#›</a:t>
            </a:fld>
            <a:endParaRPr lang="en-GB"/>
          </a:p>
        </p:txBody>
      </p:sp>
    </p:spTree>
    <p:extLst>
      <p:ext uri="{BB962C8B-B14F-4D97-AF65-F5344CB8AC3E}">
        <p14:creationId xmlns:p14="http://schemas.microsoft.com/office/powerpoint/2010/main" val="4060079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F87A8262-13C9-4D96-9709-7E14746DAA5C}" type="datetimeFigureOut">
              <a:rPr lang="en-GB" smtClean="0"/>
              <a:t>07/04/2024</a:t>
            </a:fld>
            <a:endParaRPr lang="en-GB"/>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AE708A47-ABFB-4A26-914A-4BAB2DFBE4AF}" type="slidenum">
              <a:rPr lang="en-GB" smtClean="0"/>
              <a:t>‹#›</a:t>
            </a:fld>
            <a:endParaRPr lang="en-GB"/>
          </a:p>
        </p:txBody>
      </p:sp>
    </p:spTree>
    <p:extLst>
      <p:ext uri="{BB962C8B-B14F-4D97-AF65-F5344CB8AC3E}">
        <p14:creationId xmlns:p14="http://schemas.microsoft.com/office/powerpoint/2010/main" val="121533014"/>
      </p:ext>
    </p:extLst>
  </p:cSld>
  <p:clrMap bg1="lt1" tx1="dk1" bg2="lt2" tx2="dk2" accent1="accent1" accent2="accent2" accent3="accent3" accent4="accent4" accent5="accent5" accent6="accent6" hlink="hlink" folHlink="folHlink"/>
  <p:sldLayoutIdLst>
    <p:sldLayoutId id="2147484116" r:id="rId1"/>
    <p:sldLayoutId id="2147484117" r:id="rId2"/>
    <p:sldLayoutId id="2147484118"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8.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4DB7353-7D7A-431B-A5B6-A3845E6F2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9" name="Freeform 5">
              <a:extLst>
                <a:ext uri="{FF2B5EF4-FFF2-40B4-BE49-F238E27FC236}">
                  <a16:creationId xmlns:a16="http://schemas.microsoft.com/office/drawing/2014/main" id="{9E8D15D6-6183-4BE1-A315-C7EC9C1A5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0" name="Freeform 6">
              <a:extLst>
                <a:ext uri="{FF2B5EF4-FFF2-40B4-BE49-F238E27FC236}">
                  <a16:creationId xmlns:a16="http://schemas.microsoft.com/office/drawing/2014/main" id="{82A253FA-4E60-4B4D-94B0-93ECFCF30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1" name="Freeform 7">
              <a:extLst>
                <a:ext uri="{FF2B5EF4-FFF2-40B4-BE49-F238E27FC236}">
                  <a16:creationId xmlns:a16="http://schemas.microsoft.com/office/drawing/2014/main" id="{E1B39AD1-11BD-457B-822C-A873607F4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2" name="Freeform 8">
              <a:extLst>
                <a:ext uri="{FF2B5EF4-FFF2-40B4-BE49-F238E27FC236}">
                  <a16:creationId xmlns:a16="http://schemas.microsoft.com/office/drawing/2014/main" id="{CC286005-78D5-4BE4-AA8B-75CDC07E7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3" name="Freeform 9">
              <a:extLst>
                <a:ext uri="{FF2B5EF4-FFF2-40B4-BE49-F238E27FC236}">
                  <a16:creationId xmlns:a16="http://schemas.microsoft.com/office/drawing/2014/main" id="{09E4A22D-7E83-4F24-97FE-931A93CAC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4" name="Freeform 10">
              <a:extLst>
                <a:ext uri="{FF2B5EF4-FFF2-40B4-BE49-F238E27FC236}">
                  <a16:creationId xmlns:a16="http://schemas.microsoft.com/office/drawing/2014/main" id="{4351E96B-8DD4-4D5E-A9F0-C47F5F3378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5" name="Freeform 11">
              <a:extLst>
                <a:ext uri="{FF2B5EF4-FFF2-40B4-BE49-F238E27FC236}">
                  <a16:creationId xmlns:a16="http://schemas.microsoft.com/office/drawing/2014/main" id="{BFF78610-2475-4756-9EC8-5DA7D890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6" name="Freeform 12">
              <a:extLst>
                <a:ext uri="{FF2B5EF4-FFF2-40B4-BE49-F238E27FC236}">
                  <a16:creationId xmlns:a16="http://schemas.microsoft.com/office/drawing/2014/main" id="{C7ACAE44-681D-4CBC-B2AB-E5131DF5A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7" name="Freeform 13">
              <a:extLst>
                <a:ext uri="{FF2B5EF4-FFF2-40B4-BE49-F238E27FC236}">
                  <a16:creationId xmlns:a16="http://schemas.microsoft.com/office/drawing/2014/main" id="{CA22E4A0-73AA-4722-9C16-F3AF9A33E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8" name="Freeform 14">
              <a:extLst>
                <a:ext uri="{FF2B5EF4-FFF2-40B4-BE49-F238E27FC236}">
                  <a16:creationId xmlns:a16="http://schemas.microsoft.com/office/drawing/2014/main" id="{BB36E626-EBEB-41C0-B224-8DB049DB4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9" name="Freeform 15">
              <a:extLst>
                <a:ext uri="{FF2B5EF4-FFF2-40B4-BE49-F238E27FC236}">
                  <a16:creationId xmlns:a16="http://schemas.microsoft.com/office/drawing/2014/main" id="{D603DEC5-BED4-4DB6-A253-F61CC36742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0" name="Freeform 16">
              <a:extLst>
                <a:ext uri="{FF2B5EF4-FFF2-40B4-BE49-F238E27FC236}">
                  <a16:creationId xmlns:a16="http://schemas.microsoft.com/office/drawing/2014/main" id="{86AE9DE6-CA9A-479B-A0FB-0E1BAC7A6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1" name="Freeform 17">
              <a:extLst>
                <a:ext uri="{FF2B5EF4-FFF2-40B4-BE49-F238E27FC236}">
                  <a16:creationId xmlns:a16="http://schemas.microsoft.com/office/drawing/2014/main" id="{16CB8DC8-E75F-4574-A290-AAB7031BE8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2" name="Freeform 18">
              <a:extLst>
                <a:ext uri="{FF2B5EF4-FFF2-40B4-BE49-F238E27FC236}">
                  <a16:creationId xmlns:a16="http://schemas.microsoft.com/office/drawing/2014/main" id="{1CA657E1-3A52-4C23-AA47-EBB2D5C41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3" name="Freeform 19">
              <a:extLst>
                <a:ext uri="{FF2B5EF4-FFF2-40B4-BE49-F238E27FC236}">
                  <a16:creationId xmlns:a16="http://schemas.microsoft.com/office/drawing/2014/main" id="{ED4F701B-2A93-464F-A673-54EED5C4C4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4" name="Freeform 20">
              <a:extLst>
                <a:ext uri="{FF2B5EF4-FFF2-40B4-BE49-F238E27FC236}">
                  <a16:creationId xmlns:a16="http://schemas.microsoft.com/office/drawing/2014/main" id="{9977C34F-F6C9-4749-B201-7B928802D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5" name="Freeform 21">
              <a:extLst>
                <a:ext uri="{FF2B5EF4-FFF2-40B4-BE49-F238E27FC236}">
                  <a16:creationId xmlns:a16="http://schemas.microsoft.com/office/drawing/2014/main" id="{3A913E6B-DBE9-4291-A34C-36069ECB8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6" name="Freeform 22">
              <a:extLst>
                <a:ext uri="{FF2B5EF4-FFF2-40B4-BE49-F238E27FC236}">
                  <a16:creationId xmlns:a16="http://schemas.microsoft.com/office/drawing/2014/main" id="{7D415C04-AB5C-4B76-9E49-EEBAEE64D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7" name="Freeform 23">
              <a:extLst>
                <a:ext uri="{FF2B5EF4-FFF2-40B4-BE49-F238E27FC236}">
                  <a16:creationId xmlns:a16="http://schemas.microsoft.com/office/drawing/2014/main" id="{151FDC11-E872-4EAE-A597-822F9FE17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grpSp>
      <p:grpSp>
        <p:nvGrpSpPr>
          <p:cNvPr id="29" name="Group 28">
            <a:extLst>
              <a:ext uri="{FF2B5EF4-FFF2-40B4-BE49-F238E27FC236}">
                <a16:creationId xmlns:a16="http://schemas.microsoft.com/office/drawing/2014/main" id="{1B24766B-81CA-44C7-BF11-77A12BA4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0" name="Rectangle 29">
              <a:extLst>
                <a:ext uri="{FF2B5EF4-FFF2-40B4-BE49-F238E27FC236}">
                  <a16:creationId xmlns:a16="http://schemas.microsoft.com/office/drawing/2014/main" id="{1A2F9962-DEB8-461C-8B4C-C0ED0D8A7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31" name="Isosceles Triangle 30">
              <a:extLst>
                <a:ext uri="{FF2B5EF4-FFF2-40B4-BE49-F238E27FC236}">
                  <a16:creationId xmlns:a16="http://schemas.microsoft.com/office/drawing/2014/main" id="{C0672E08-EB09-4B8E-8522-24BBC2CFF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32" name="Rectangle 31">
              <a:extLst>
                <a:ext uri="{FF2B5EF4-FFF2-40B4-BE49-F238E27FC236}">
                  <a16:creationId xmlns:a16="http://schemas.microsoft.com/office/drawing/2014/main" id="{3447AB64-F3EC-4A1F-BFD4-F0F9DB3DA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grpSp>
      <p:sp useBgFill="1">
        <p:nvSpPr>
          <p:cNvPr id="34" name="Rectangle 33">
            <a:extLst>
              <a:ext uri="{FF2B5EF4-FFF2-40B4-BE49-F238E27FC236}">
                <a16:creationId xmlns:a16="http://schemas.microsoft.com/office/drawing/2014/main" id="{10CE3618-1D7A-4256-B2AF-9DB692996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5">
            <a:extLst>
              <a:ext uri="{FF2B5EF4-FFF2-40B4-BE49-F238E27FC236}">
                <a16:creationId xmlns:a16="http://schemas.microsoft.com/office/drawing/2014/main" id="{D91A9185-A7D5-460B-98BC-0BF2EBD3EE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37" name="Freeform 5">
              <a:extLst>
                <a:ext uri="{FF2B5EF4-FFF2-40B4-BE49-F238E27FC236}">
                  <a16:creationId xmlns:a16="http://schemas.microsoft.com/office/drawing/2014/main" id="{8AFC1764-6516-4F77-BF30-B8ADB3C9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8" name="Freeform 6">
              <a:extLst>
                <a:ext uri="{FF2B5EF4-FFF2-40B4-BE49-F238E27FC236}">
                  <a16:creationId xmlns:a16="http://schemas.microsoft.com/office/drawing/2014/main" id="{FCAFF9F9-F806-47EC-BCAC-9921E719F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accent1">
                  <a:alpha val="1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9" name="Freeform 7">
              <a:extLst>
                <a:ext uri="{FF2B5EF4-FFF2-40B4-BE49-F238E27FC236}">
                  <a16:creationId xmlns:a16="http://schemas.microsoft.com/office/drawing/2014/main" id="{09D92491-36BD-4861-BA54-DD88E6089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accent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0" name="Freeform 8">
              <a:extLst>
                <a:ext uri="{FF2B5EF4-FFF2-40B4-BE49-F238E27FC236}">
                  <a16:creationId xmlns:a16="http://schemas.microsoft.com/office/drawing/2014/main" id="{23740E15-AB86-4E5C-A137-07E0DDC03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1" name="Freeform 9">
              <a:extLst>
                <a:ext uri="{FF2B5EF4-FFF2-40B4-BE49-F238E27FC236}">
                  <a16:creationId xmlns:a16="http://schemas.microsoft.com/office/drawing/2014/main" id="{BE097852-1F54-4EF0-A1BE-561272FCD6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2" name="Freeform 10">
              <a:extLst>
                <a:ext uri="{FF2B5EF4-FFF2-40B4-BE49-F238E27FC236}">
                  <a16:creationId xmlns:a16="http://schemas.microsoft.com/office/drawing/2014/main" id="{5C2DF1F9-21CC-430E-84C8-356C73C6F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3" name="Freeform 11">
              <a:extLst>
                <a:ext uri="{FF2B5EF4-FFF2-40B4-BE49-F238E27FC236}">
                  <a16:creationId xmlns:a16="http://schemas.microsoft.com/office/drawing/2014/main" id="{7F11B45B-3EDE-4B6A-903B-0AE6E9DD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accent1">
                  <a:alpha val="7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4" name="Freeform 12">
              <a:extLst>
                <a:ext uri="{FF2B5EF4-FFF2-40B4-BE49-F238E27FC236}">
                  <a16:creationId xmlns:a16="http://schemas.microsoft.com/office/drawing/2014/main" id="{F77FDDC5-477E-420D-B98F-42ABA24772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5" name="Freeform 13">
              <a:extLst>
                <a:ext uri="{FF2B5EF4-FFF2-40B4-BE49-F238E27FC236}">
                  <a16:creationId xmlns:a16="http://schemas.microsoft.com/office/drawing/2014/main" id="{A92C0474-B573-45C5-84C5-194CE1715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accent1">
                  <a:alpha val="6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6" name="Freeform 14">
              <a:extLst>
                <a:ext uri="{FF2B5EF4-FFF2-40B4-BE49-F238E27FC236}">
                  <a16:creationId xmlns:a16="http://schemas.microsoft.com/office/drawing/2014/main" id="{2FBC62F8-64D0-4025-99AE-A04E291D9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accent1">
                  <a:alpha val="6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7" name="Freeform 15">
              <a:extLst>
                <a:ext uri="{FF2B5EF4-FFF2-40B4-BE49-F238E27FC236}">
                  <a16:creationId xmlns:a16="http://schemas.microsoft.com/office/drawing/2014/main" id="{7632F945-80B5-4575-A538-29495BF8F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accent1">
                  <a:alpha val="5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8" name="Freeform 16">
              <a:extLst>
                <a:ext uri="{FF2B5EF4-FFF2-40B4-BE49-F238E27FC236}">
                  <a16:creationId xmlns:a16="http://schemas.microsoft.com/office/drawing/2014/main" id="{5562CC17-43D4-4E57-AE08-83952EE59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accent1">
                  <a:alpha val="5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9" name="Freeform 17">
              <a:extLst>
                <a:ext uri="{FF2B5EF4-FFF2-40B4-BE49-F238E27FC236}">
                  <a16:creationId xmlns:a16="http://schemas.microsoft.com/office/drawing/2014/main" id="{E1D78CFE-04CA-4101-AFCF-196940B2D1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accent1">
                  <a:alpha val="4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0" name="Freeform 18">
              <a:extLst>
                <a:ext uri="{FF2B5EF4-FFF2-40B4-BE49-F238E27FC236}">
                  <a16:creationId xmlns:a16="http://schemas.microsoft.com/office/drawing/2014/main" id="{41F2A149-A64E-4690-B049-18C156A8E2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accent1">
                  <a:alpha val="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1" name="Freeform 19">
              <a:extLst>
                <a:ext uri="{FF2B5EF4-FFF2-40B4-BE49-F238E27FC236}">
                  <a16:creationId xmlns:a16="http://schemas.microsoft.com/office/drawing/2014/main" id="{D9313C72-D62D-4416-A6AE-7EB7D6B54A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accent1">
                  <a:alpha val="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2" name="Freeform 20">
              <a:extLst>
                <a:ext uri="{FF2B5EF4-FFF2-40B4-BE49-F238E27FC236}">
                  <a16:creationId xmlns:a16="http://schemas.microsoft.com/office/drawing/2014/main" id="{77B03BEA-76E5-4ECB-B9BB-D89D27509E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accent1">
                  <a:alpha val="4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3" name="Freeform 21">
              <a:extLst>
                <a:ext uri="{FF2B5EF4-FFF2-40B4-BE49-F238E27FC236}">
                  <a16:creationId xmlns:a16="http://schemas.microsoft.com/office/drawing/2014/main" id="{6AF6BECE-416D-4C3A-AD6F-68B08F3CA7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accent1">
                  <a:alpha val="4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4" name="Freeform 22">
              <a:extLst>
                <a:ext uri="{FF2B5EF4-FFF2-40B4-BE49-F238E27FC236}">
                  <a16:creationId xmlns:a16="http://schemas.microsoft.com/office/drawing/2014/main" id="{B9197E2A-A098-480D-A2A6-3F3B889EDA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accent1">
                  <a:alpha val="4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5" name="Freeform 23">
              <a:extLst>
                <a:ext uri="{FF2B5EF4-FFF2-40B4-BE49-F238E27FC236}">
                  <a16:creationId xmlns:a16="http://schemas.microsoft.com/office/drawing/2014/main" id="{5A493EDB-6C9E-483F-86A6-0F473E590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accent1">
                  <a:alpha val="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grpSp>
      <p:sp>
        <p:nvSpPr>
          <p:cNvPr id="2" name="Title 1">
            <a:extLst>
              <a:ext uri="{FF2B5EF4-FFF2-40B4-BE49-F238E27FC236}">
                <a16:creationId xmlns:a16="http://schemas.microsoft.com/office/drawing/2014/main" id="{EC9B02AB-F140-F205-454B-3B70F908DC74}"/>
              </a:ext>
            </a:extLst>
          </p:cNvPr>
          <p:cNvSpPr>
            <a:spLocks noGrp="1"/>
          </p:cNvSpPr>
          <p:nvPr>
            <p:ph type="title"/>
          </p:nvPr>
        </p:nvSpPr>
        <p:spPr>
          <a:xfrm>
            <a:off x="235522" y="2042064"/>
            <a:ext cx="6411882" cy="920120"/>
          </a:xfrm>
        </p:spPr>
        <p:txBody>
          <a:bodyPr vert="horz" lIns="228600" tIns="228600" rIns="228600" bIns="0" rtlCol="0" anchor="b">
            <a:normAutofit fontScale="90000"/>
          </a:bodyPr>
          <a:lstStyle/>
          <a:p>
            <a:pPr algn="l">
              <a:lnSpc>
                <a:spcPct val="80000"/>
              </a:lnSpc>
            </a:pPr>
            <a:r>
              <a:rPr lang="en-US" sz="7200">
                <a:solidFill>
                  <a:schemeClr val="accent1"/>
                </a:solidFill>
              </a:rPr>
              <a:t>Positivity in music</a:t>
            </a:r>
          </a:p>
        </p:txBody>
      </p:sp>
      <p:sp>
        <p:nvSpPr>
          <p:cNvPr id="57" name="Isosceles Triangle 56">
            <a:extLst>
              <a:ext uri="{FF2B5EF4-FFF2-40B4-BE49-F238E27FC236}">
                <a16:creationId xmlns:a16="http://schemas.microsoft.com/office/drawing/2014/main" id="{3F39476B-1A6D-47CB-AC7A-FB87EF003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490253" y="3276595"/>
            <a:ext cx="300774" cy="2592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Oval 3">
            <a:extLst>
              <a:ext uri="{FF2B5EF4-FFF2-40B4-BE49-F238E27FC236}">
                <a16:creationId xmlns:a16="http://schemas.microsoft.com/office/drawing/2014/main" id="{8C98DA25-1D16-BAE1-B97F-718A94B646F2}"/>
              </a:ext>
            </a:extLst>
          </p:cNvPr>
          <p:cNvSpPr/>
          <p:nvPr/>
        </p:nvSpPr>
        <p:spPr>
          <a:xfrm>
            <a:off x="10591618" y="236513"/>
            <a:ext cx="1271156" cy="1229976"/>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7C5FE0C-2B2A-419B-1D55-8A69F0691737}"/>
              </a:ext>
            </a:extLst>
          </p:cNvPr>
          <p:cNvSpPr txBox="1"/>
          <p:nvPr/>
        </p:nvSpPr>
        <p:spPr>
          <a:xfrm>
            <a:off x="277286" y="3732202"/>
            <a:ext cx="6119277" cy="2031325"/>
          </a:xfrm>
          <a:prstGeom prst="rect">
            <a:avLst/>
          </a:prstGeom>
          <a:noFill/>
        </p:spPr>
        <p:txBody>
          <a:bodyPr wrap="square" rtlCol="0">
            <a:spAutoFit/>
          </a:bodyPr>
          <a:lstStyle/>
          <a:p>
            <a:r>
              <a:rPr lang="en-US">
                <a:latin typeface="+mj-lt"/>
              </a:rPr>
              <a:t>Valence </a:t>
            </a:r>
            <a:r>
              <a:rPr lang="en-US">
                <a:latin typeface="+mj-lt"/>
                <a:sym typeface="Wingdings" pitchFamily="2" charset="2"/>
              </a:rPr>
              <a:t> </a:t>
            </a:r>
            <a:r>
              <a:rPr lang="en-US">
                <a:latin typeface="+mj-lt"/>
              </a:rPr>
              <a:t>A measure from 0.0 to 1.0 describing the musical positiveness. </a:t>
            </a:r>
          </a:p>
          <a:p>
            <a:pPr marL="285750" indent="-285750">
              <a:buFont typeface="Arial" panose="020B0604020202020204" pitchFamily="34" charset="0"/>
              <a:buChar char="•"/>
            </a:pPr>
            <a:r>
              <a:rPr lang="en-US">
                <a:latin typeface="+mj-lt"/>
              </a:rPr>
              <a:t>High valence </a:t>
            </a:r>
            <a:r>
              <a:rPr lang="en-US">
                <a:latin typeface="+mj-lt"/>
                <a:sym typeface="Wingdings" pitchFamily="2" charset="2"/>
              </a:rPr>
              <a:t> </a:t>
            </a:r>
            <a:r>
              <a:rPr lang="en-US">
                <a:latin typeface="+mj-lt"/>
              </a:rPr>
              <a:t>sound more positive (e.g. happy, cheerful, euphoric), </a:t>
            </a:r>
          </a:p>
          <a:p>
            <a:pPr marL="285750" indent="-285750">
              <a:buFont typeface="Arial" panose="020B0604020202020204" pitchFamily="34" charset="0"/>
              <a:buChar char="•"/>
            </a:pPr>
            <a:r>
              <a:rPr lang="en-US">
                <a:latin typeface="+mj-lt"/>
              </a:rPr>
              <a:t>Low valence </a:t>
            </a:r>
            <a:r>
              <a:rPr lang="en-US">
                <a:latin typeface="+mj-lt"/>
                <a:sym typeface="Wingdings" pitchFamily="2" charset="2"/>
              </a:rPr>
              <a:t></a:t>
            </a:r>
            <a:r>
              <a:rPr lang="en-US">
                <a:latin typeface="+mj-lt"/>
              </a:rPr>
              <a:t> sound more negative (e.g. sad, depressed, angry)</a:t>
            </a:r>
          </a:p>
          <a:p>
            <a:endParaRPr lang="en-US" sz="1000">
              <a:latin typeface="+mj-lt"/>
            </a:endParaRPr>
          </a:p>
          <a:p>
            <a:r>
              <a:rPr lang="en-US" sz="800">
                <a:latin typeface="+mj-lt"/>
              </a:rPr>
              <a:t>https://</a:t>
            </a:r>
            <a:r>
              <a:rPr lang="en-US" sz="800" err="1">
                <a:latin typeface="+mj-lt"/>
              </a:rPr>
              <a:t>github.com</a:t>
            </a:r>
            <a:r>
              <a:rPr lang="en-US" sz="800">
                <a:latin typeface="+mj-lt"/>
              </a:rPr>
              <a:t>/</a:t>
            </a:r>
            <a:r>
              <a:rPr lang="en-US" sz="800" err="1">
                <a:latin typeface="+mj-lt"/>
              </a:rPr>
              <a:t>rfordatascience</a:t>
            </a:r>
            <a:r>
              <a:rPr lang="en-US" sz="800">
                <a:latin typeface="+mj-lt"/>
              </a:rPr>
              <a:t>/</a:t>
            </a:r>
            <a:r>
              <a:rPr lang="en-US" sz="800" err="1">
                <a:latin typeface="+mj-lt"/>
              </a:rPr>
              <a:t>tidytuesday</a:t>
            </a:r>
            <a:r>
              <a:rPr lang="en-US" sz="800">
                <a:latin typeface="+mj-lt"/>
              </a:rPr>
              <a:t>/blob/master/data/2020/2020-01-21/</a:t>
            </a:r>
            <a:r>
              <a:rPr lang="en-US" sz="800" err="1">
                <a:latin typeface="+mj-lt"/>
              </a:rPr>
              <a:t>readme.md</a:t>
            </a:r>
            <a:endParaRPr lang="en-US" sz="800">
              <a:latin typeface="+mj-lt"/>
            </a:endParaRPr>
          </a:p>
        </p:txBody>
      </p:sp>
      <p:pic>
        <p:nvPicPr>
          <p:cNvPr id="7" name="Picture 6">
            <a:extLst>
              <a:ext uri="{FF2B5EF4-FFF2-40B4-BE49-F238E27FC236}">
                <a16:creationId xmlns:a16="http://schemas.microsoft.com/office/drawing/2014/main" id="{B99B544F-F74C-6E19-1429-957934C8DA58}"/>
              </a:ext>
            </a:extLst>
          </p:cNvPr>
          <p:cNvPicPr>
            <a:picLocks noChangeAspect="1"/>
          </p:cNvPicPr>
          <p:nvPr/>
        </p:nvPicPr>
        <p:blipFill rotWithShape="1">
          <a:blip r:embed="rId4">
            <a:extLst>
              <a:ext uri="{28A0092B-C50C-407E-A947-70E740481C1C}">
                <a14:useLocalDpi xmlns:a14="http://schemas.microsoft.com/office/drawing/2010/main" val="0"/>
              </a:ext>
            </a:extLst>
          </a:blip>
          <a:srcRect t="25333"/>
          <a:stretch/>
        </p:blipFill>
        <p:spPr>
          <a:xfrm>
            <a:off x="4563001" y="6416378"/>
            <a:ext cx="7623175" cy="404545"/>
          </a:xfrm>
          <a:prstGeom prst="rect">
            <a:avLst/>
          </a:prstGeom>
        </p:spPr>
      </p:pic>
      <p:pic>
        <p:nvPicPr>
          <p:cNvPr id="6" name="Picture 5">
            <a:extLst>
              <a:ext uri="{FF2B5EF4-FFF2-40B4-BE49-F238E27FC236}">
                <a16:creationId xmlns:a16="http://schemas.microsoft.com/office/drawing/2014/main" id="{26D462DC-FA24-66CC-E9A1-530A1FABD9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7575" y="433654"/>
            <a:ext cx="3444803" cy="5748071"/>
          </a:xfrm>
          <a:prstGeom prst="rect">
            <a:avLst/>
          </a:prstGeom>
        </p:spPr>
      </p:pic>
      <p:pic>
        <p:nvPicPr>
          <p:cNvPr id="58" name="Audio Recording 6 Apr 2024 at 19:27:40">
            <a:hlinkClick r:id="" action="ppaction://media"/>
            <a:extLst>
              <a:ext uri="{FF2B5EF4-FFF2-40B4-BE49-F238E27FC236}">
                <a16:creationId xmlns:a16="http://schemas.microsoft.com/office/drawing/2014/main" id="{876D1023-15A5-A6E5-5A8C-05278C6B470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03391" y="410308"/>
            <a:ext cx="812800" cy="812800"/>
          </a:xfrm>
          <a:prstGeom prst="rect">
            <a:avLst/>
          </a:prstGeom>
        </p:spPr>
      </p:pic>
    </p:spTree>
    <p:extLst>
      <p:ext uri="{BB962C8B-B14F-4D97-AF65-F5344CB8AC3E}">
        <p14:creationId xmlns:p14="http://schemas.microsoft.com/office/powerpoint/2010/main" val="1090517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800" fill="hold"/>
                                        <p:tgtEl>
                                          <p:spTgt spid="5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10">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2">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35"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7"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8"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9"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0"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2"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4"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5"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6"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8"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9"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0"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1"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2"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3"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4"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5"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6"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7"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8"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grpSp>
      <p:sp>
        <p:nvSpPr>
          <p:cNvPr id="6" name="TextBox 5">
            <a:extLst>
              <a:ext uri="{FF2B5EF4-FFF2-40B4-BE49-F238E27FC236}">
                <a16:creationId xmlns:a16="http://schemas.microsoft.com/office/drawing/2014/main" id="{DE91060F-F06A-3DF6-E164-0EE6A2FA28A6}"/>
              </a:ext>
            </a:extLst>
          </p:cNvPr>
          <p:cNvSpPr txBox="1"/>
          <p:nvPr/>
        </p:nvSpPr>
        <p:spPr>
          <a:xfrm>
            <a:off x="25399" y="-14287"/>
            <a:ext cx="6677553" cy="1014412"/>
          </a:xfrm>
          <a:prstGeom prst="rect">
            <a:avLst/>
          </a:prstGeom>
        </p:spPr>
        <p:txBody>
          <a:bodyPr vert="horz" lIns="228600" tIns="228600" rIns="228600" bIns="228600" rtlCol="0" anchor="b">
            <a:normAutofit/>
          </a:bodyPr>
          <a:lstStyle/>
          <a:p>
            <a:pPr defTabSz="914400">
              <a:lnSpc>
                <a:spcPct val="85000"/>
              </a:lnSpc>
              <a:spcBef>
                <a:spcPct val="0"/>
              </a:spcBef>
              <a:spcAft>
                <a:spcPts val="600"/>
              </a:spcAft>
            </a:pPr>
            <a:r>
              <a:rPr lang="en-US" sz="3300" spc="-150" dirty="0">
                <a:latin typeface="+mj-lt"/>
                <a:ea typeface="+mj-ea"/>
                <a:cs typeface="+mj-cs"/>
              </a:rPr>
              <a:t>Trends in Music Valence over Time </a:t>
            </a:r>
          </a:p>
        </p:txBody>
      </p:sp>
      <p:sp>
        <p:nvSpPr>
          <p:cNvPr id="5" name="TextBox 4">
            <a:extLst>
              <a:ext uri="{FF2B5EF4-FFF2-40B4-BE49-F238E27FC236}">
                <a16:creationId xmlns:a16="http://schemas.microsoft.com/office/drawing/2014/main" id="{98317402-6F5C-17B2-5114-3B2B647D1064}"/>
              </a:ext>
            </a:extLst>
          </p:cNvPr>
          <p:cNvSpPr txBox="1"/>
          <p:nvPr/>
        </p:nvSpPr>
        <p:spPr>
          <a:xfrm>
            <a:off x="9360522" y="6288560"/>
            <a:ext cx="3976686" cy="908308"/>
          </a:xfrm>
          <a:prstGeom prst="rect">
            <a:avLst/>
          </a:prstGeom>
        </p:spPr>
        <p:txBody>
          <a:bodyPr vert="horz" lIns="91440" tIns="45720" rIns="91440" bIns="45720" rtlCol="0" anchor="ctr">
            <a:normAutofit/>
          </a:bodyPr>
          <a:lstStyle/>
          <a:p>
            <a:pPr defTabSz="914400">
              <a:lnSpc>
                <a:spcPct val="120000"/>
              </a:lnSpc>
              <a:spcBef>
                <a:spcPct val="0"/>
              </a:spcBef>
              <a:spcAft>
                <a:spcPts val="600"/>
              </a:spcAft>
              <a:buClr>
                <a:schemeClr val="accent1"/>
              </a:buClr>
              <a:buSzPct val="110000"/>
            </a:pPr>
            <a:r>
              <a:rPr lang="en-US" sz="1600">
                <a:latin typeface="+mj-lt"/>
              </a:rPr>
              <a:t>Presented by: Hannah Behan</a:t>
            </a:r>
            <a:endParaRPr lang="en-US"/>
          </a:p>
          <a:p>
            <a:pPr defTabSz="914400">
              <a:lnSpc>
                <a:spcPct val="120000"/>
              </a:lnSpc>
              <a:spcBef>
                <a:spcPct val="0"/>
              </a:spcBef>
              <a:spcAft>
                <a:spcPts val="600"/>
              </a:spcAft>
            </a:pPr>
            <a:r>
              <a:rPr lang="en-US" sz="1600">
                <a:latin typeface="+mj-lt"/>
              </a:rPr>
              <a:t> 200463443</a:t>
            </a:r>
            <a:endParaRPr lang="en-US">
              <a:latin typeface="Rockwell" panose="02060603020205020403"/>
            </a:endParaRPr>
          </a:p>
          <a:p>
            <a:pPr defTabSz="914400">
              <a:lnSpc>
                <a:spcPct val="120000"/>
              </a:lnSpc>
              <a:spcBef>
                <a:spcPct val="0"/>
              </a:spcBef>
              <a:spcAft>
                <a:spcPts val="600"/>
              </a:spcAft>
            </a:pPr>
            <a:endParaRPr lang="en-US" sz="1600">
              <a:latin typeface="Calibri Light"/>
              <a:ea typeface="Calibri Light"/>
              <a:cs typeface="Calibri Light"/>
            </a:endParaRPr>
          </a:p>
          <a:p>
            <a:pPr defTabSz="914400">
              <a:lnSpc>
                <a:spcPct val="120000"/>
              </a:lnSpc>
              <a:spcBef>
                <a:spcPct val="0"/>
              </a:spcBef>
              <a:spcAft>
                <a:spcPts val="600"/>
              </a:spcAft>
            </a:pPr>
            <a:endParaRPr lang="en-US" sz="1600">
              <a:latin typeface="Calibri Light"/>
              <a:ea typeface="Calibri Light"/>
              <a:cs typeface="Calibri Light"/>
            </a:endParaRPr>
          </a:p>
          <a:p>
            <a:pPr defTabSz="914400">
              <a:lnSpc>
                <a:spcPct val="120000"/>
              </a:lnSpc>
              <a:spcBef>
                <a:spcPct val="0"/>
              </a:spcBef>
              <a:spcAft>
                <a:spcPts val="600"/>
              </a:spcAft>
              <a:buClr>
                <a:schemeClr val="accent1"/>
              </a:buClr>
              <a:buSzPct val="110000"/>
            </a:pPr>
            <a:endParaRPr lang="en-US" sz="1600"/>
          </a:p>
        </p:txBody>
      </p:sp>
      <p:sp>
        <p:nvSpPr>
          <p:cNvPr id="70" name="Oval 69">
            <a:extLst>
              <a:ext uri="{FF2B5EF4-FFF2-40B4-BE49-F238E27FC236}">
                <a16:creationId xmlns:a16="http://schemas.microsoft.com/office/drawing/2014/main" id="{347E4BD1-22A4-2AFF-332F-C73E2F5DAC78}"/>
              </a:ext>
            </a:extLst>
          </p:cNvPr>
          <p:cNvSpPr/>
          <p:nvPr/>
        </p:nvSpPr>
        <p:spPr>
          <a:xfrm>
            <a:off x="10562863" y="322777"/>
            <a:ext cx="1271156" cy="1229976"/>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6" name="Picture 95" descr="A graph of data showing the distribution of data&#10;&#10;Description automatically generated">
            <a:extLst>
              <a:ext uri="{FF2B5EF4-FFF2-40B4-BE49-F238E27FC236}">
                <a16:creationId xmlns:a16="http://schemas.microsoft.com/office/drawing/2014/main" id="{5D528BFE-042B-DBE5-436B-907CBB786C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471" y="1228572"/>
            <a:ext cx="2904088" cy="2445131"/>
          </a:xfrm>
          <a:prstGeom prst="rect">
            <a:avLst/>
          </a:prstGeom>
        </p:spPr>
      </p:pic>
      <p:pic>
        <p:nvPicPr>
          <p:cNvPr id="2" name="Picture 1">
            <a:extLst>
              <a:ext uri="{FF2B5EF4-FFF2-40B4-BE49-F238E27FC236}">
                <a16:creationId xmlns:a16="http://schemas.microsoft.com/office/drawing/2014/main" id="{B972E517-59F9-CE1A-81C6-FD98E82CFBC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60790" y="1232789"/>
            <a:ext cx="6424636" cy="4281164"/>
          </a:xfrm>
          <a:prstGeom prst="rect">
            <a:avLst/>
          </a:prstGeom>
        </p:spPr>
      </p:pic>
      <p:pic>
        <p:nvPicPr>
          <p:cNvPr id="3" name="Trends in Music Valence">
            <a:hlinkClick r:id="" action="ppaction://media"/>
            <a:extLst>
              <a:ext uri="{FF2B5EF4-FFF2-40B4-BE49-F238E27FC236}">
                <a16:creationId xmlns:a16="http://schemas.microsoft.com/office/drawing/2014/main" id="{165EFD60-C73D-ED36-3984-063B150B818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014075" y="698500"/>
            <a:ext cx="487363" cy="487363"/>
          </a:xfrm>
          <a:prstGeom prst="rect">
            <a:avLst/>
          </a:prstGeom>
        </p:spPr>
      </p:pic>
    </p:spTree>
    <p:extLst>
      <p:ext uri="{BB962C8B-B14F-4D97-AF65-F5344CB8AC3E}">
        <p14:creationId xmlns:p14="http://schemas.microsoft.com/office/powerpoint/2010/main" val="3057123839"/>
      </p:ext>
    </p:extLst>
  </p:cSld>
  <p:clrMapOvr>
    <a:masterClrMapping/>
  </p:clrMapOvr>
  <mc:AlternateContent xmlns:mc="http://schemas.openxmlformats.org/markup-compatibility/2006" xmlns:p14="http://schemas.microsoft.com/office/powerpoint/2010/main">
    <mc:Choice Requires="p14">
      <p:transition spd="slow" p14:dur="2000" advTm="85123"/>
    </mc:Choice>
    <mc:Fallback xmlns="">
      <p:transition spd="slow" advTm="85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12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10">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2">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35"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7"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8"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9"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0"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2"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4"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5"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6"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8"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9"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0"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1"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2"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3"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4"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5"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6"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7"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8"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grpSp>
      <p:sp>
        <p:nvSpPr>
          <p:cNvPr id="6" name="TextBox 5">
            <a:extLst>
              <a:ext uri="{FF2B5EF4-FFF2-40B4-BE49-F238E27FC236}">
                <a16:creationId xmlns:a16="http://schemas.microsoft.com/office/drawing/2014/main" id="{DE91060F-F06A-3DF6-E164-0EE6A2FA28A6}"/>
              </a:ext>
            </a:extLst>
          </p:cNvPr>
          <p:cNvSpPr txBox="1"/>
          <p:nvPr/>
        </p:nvSpPr>
        <p:spPr>
          <a:xfrm>
            <a:off x="25399" y="103853"/>
            <a:ext cx="8261352" cy="1014412"/>
          </a:xfrm>
          <a:prstGeom prst="rect">
            <a:avLst/>
          </a:prstGeom>
        </p:spPr>
        <p:txBody>
          <a:bodyPr vert="horz" lIns="228600" tIns="228600" rIns="228600" bIns="228600" rtlCol="0" anchor="b">
            <a:noAutofit/>
          </a:bodyPr>
          <a:lstStyle/>
          <a:p>
            <a:pPr defTabSz="914400">
              <a:lnSpc>
                <a:spcPct val="85000"/>
              </a:lnSpc>
              <a:spcBef>
                <a:spcPct val="0"/>
              </a:spcBef>
              <a:spcAft>
                <a:spcPts val="600"/>
              </a:spcAft>
            </a:pPr>
            <a:r>
              <a:rPr lang="en-US" sz="3300" spc="-150" dirty="0">
                <a:latin typeface="+mj-lt"/>
                <a:ea typeface="+mj-ea"/>
                <a:cs typeface="+mj-cs"/>
              </a:rPr>
              <a:t>Distribution of average valence amongst each genre between 2005-2015 </a:t>
            </a:r>
          </a:p>
        </p:txBody>
      </p:sp>
      <p:sp>
        <p:nvSpPr>
          <p:cNvPr id="5" name="TextBox 4">
            <a:extLst>
              <a:ext uri="{FF2B5EF4-FFF2-40B4-BE49-F238E27FC236}">
                <a16:creationId xmlns:a16="http://schemas.microsoft.com/office/drawing/2014/main" id="{98317402-6F5C-17B2-5114-3B2B647D1064}"/>
              </a:ext>
            </a:extLst>
          </p:cNvPr>
          <p:cNvSpPr txBox="1"/>
          <p:nvPr/>
        </p:nvSpPr>
        <p:spPr>
          <a:xfrm>
            <a:off x="8897144" y="5814884"/>
            <a:ext cx="3976686" cy="908308"/>
          </a:xfrm>
          <a:prstGeom prst="rect">
            <a:avLst/>
          </a:prstGeom>
        </p:spPr>
        <p:txBody>
          <a:bodyPr vert="horz" lIns="91440" tIns="45720" rIns="91440" bIns="45720" rtlCol="0" anchor="ctr">
            <a:normAutofit/>
          </a:bodyPr>
          <a:lstStyle/>
          <a:p>
            <a:pPr defTabSz="914400">
              <a:lnSpc>
                <a:spcPct val="120000"/>
              </a:lnSpc>
              <a:spcBef>
                <a:spcPct val="0"/>
              </a:spcBef>
              <a:spcAft>
                <a:spcPts val="600"/>
              </a:spcAft>
              <a:buClr>
                <a:schemeClr val="accent1"/>
              </a:buClr>
              <a:buSzPct val="110000"/>
            </a:pPr>
            <a:endParaRPr lang="en-US" sz="1600"/>
          </a:p>
        </p:txBody>
      </p:sp>
      <p:sp>
        <p:nvSpPr>
          <p:cNvPr id="3" name="TextBox 2">
            <a:extLst>
              <a:ext uri="{FF2B5EF4-FFF2-40B4-BE49-F238E27FC236}">
                <a16:creationId xmlns:a16="http://schemas.microsoft.com/office/drawing/2014/main" id="{613ABE60-57D6-E580-AEDE-E11222C0976B}"/>
              </a:ext>
            </a:extLst>
          </p:cNvPr>
          <p:cNvSpPr txBox="1"/>
          <p:nvPr/>
        </p:nvSpPr>
        <p:spPr>
          <a:xfrm>
            <a:off x="7971494" y="6309981"/>
            <a:ext cx="6437586" cy="402546"/>
          </a:xfrm>
          <a:prstGeom prst="rect">
            <a:avLst/>
          </a:prstGeom>
          <a:noFill/>
        </p:spPr>
        <p:txBody>
          <a:bodyPr wrap="square">
            <a:spAutoFit/>
          </a:bodyPr>
          <a:lstStyle/>
          <a:p>
            <a:pPr defTabSz="914400">
              <a:lnSpc>
                <a:spcPct val="120000"/>
              </a:lnSpc>
              <a:spcBef>
                <a:spcPct val="0"/>
              </a:spcBef>
              <a:spcAft>
                <a:spcPts val="600"/>
              </a:spcAft>
              <a:buClr>
                <a:schemeClr val="accent1"/>
              </a:buClr>
              <a:buSzPct val="110000"/>
            </a:pPr>
            <a:r>
              <a:rPr lang="en-US" sz="1800">
                <a:latin typeface="+mj-lt"/>
              </a:rPr>
              <a:t>Presented by: Fiza Ali (210268513) </a:t>
            </a:r>
          </a:p>
        </p:txBody>
      </p:sp>
      <p:sp>
        <p:nvSpPr>
          <p:cNvPr id="4" name="Oval 3">
            <a:extLst>
              <a:ext uri="{FF2B5EF4-FFF2-40B4-BE49-F238E27FC236}">
                <a16:creationId xmlns:a16="http://schemas.microsoft.com/office/drawing/2014/main" id="{4D26FF82-6D01-C598-F3B1-BF74368FEC40}"/>
              </a:ext>
            </a:extLst>
          </p:cNvPr>
          <p:cNvSpPr/>
          <p:nvPr/>
        </p:nvSpPr>
        <p:spPr>
          <a:xfrm>
            <a:off x="10562863" y="322777"/>
            <a:ext cx="1271156" cy="1229976"/>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B1BCE5E-9CED-5F6D-5DD8-86B66FAB017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66036" y="966751"/>
            <a:ext cx="8018452" cy="5343230"/>
          </a:xfrm>
          <a:prstGeom prst="rect">
            <a:avLst/>
          </a:prstGeom>
        </p:spPr>
      </p:pic>
      <p:pic>
        <p:nvPicPr>
          <p:cNvPr id="15" name="Recorded Sound">
            <a:hlinkClick r:id="" action="ppaction://media"/>
            <a:extLst>
              <a:ext uri="{FF2B5EF4-FFF2-40B4-BE49-F238E27FC236}">
                <a16:creationId xmlns:a16="http://schemas.microsoft.com/office/drawing/2014/main" id="{1A4B5BE6-9F5D-55B8-A511-A14D855B72A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63275" y="611059"/>
            <a:ext cx="609600" cy="609600"/>
          </a:xfrm>
          <a:prstGeom prst="rect">
            <a:avLst/>
          </a:prstGeom>
        </p:spPr>
      </p:pic>
    </p:spTree>
    <p:extLst>
      <p:ext uri="{BB962C8B-B14F-4D97-AF65-F5344CB8AC3E}">
        <p14:creationId xmlns:p14="http://schemas.microsoft.com/office/powerpoint/2010/main" val="2405223638"/>
      </p:ext>
    </p:extLst>
  </p:cSld>
  <p:clrMapOvr>
    <a:masterClrMapping/>
  </p:clrMapOvr>
  <mc:AlternateContent xmlns:mc="http://schemas.openxmlformats.org/markup-compatibility/2006" xmlns:p14="http://schemas.microsoft.com/office/powerpoint/2010/main">
    <mc:Choice Requires="p14">
      <p:transition spd="slow" p14:dur="2000" advTm="2149"/>
    </mc:Choice>
    <mc:Fallback xmlns="">
      <p:transition spd="slow" advTm="214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539"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10">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2">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35"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7"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8"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9"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0"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2"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4"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5"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6"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8"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9"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0"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1"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2"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3"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4"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5"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6"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7"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8"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grpSp>
      <p:sp>
        <p:nvSpPr>
          <p:cNvPr id="6" name="TextBox 5">
            <a:extLst>
              <a:ext uri="{FF2B5EF4-FFF2-40B4-BE49-F238E27FC236}">
                <a16:creationId xmlns:a16="http://schemas.microsoft.com/office/drawing/2014/main" id="{DE91060F-F06A-3DF6-E164-0EE6A2FA28A6}"/>
              </a:ext>
            </a:extLst>
          </p:cNvPr>
          <p:cNvSpPr txBox="1"/>
          <p:nvPr/>
        </p:nvSpPr>
        <p:spPr>
          <a:xfrm>
            <a:off x="25399" y="-14287"/>
            <a:ext cx="8043028" cy="1014412"/>
          </a:xfrm>
          <a:prstGeom prst="rect">
            <a:avLst/>
          </a:prstGeom>
        </p:spPr>
        <p:txBody>
          <a:bodyPr vert="horz" lIns="228600" tIns="228600" rIns="228600" bIns="228600" rtlCol="0" anchor="b">
            <a:noAutofit/>
          </a:bodyPr>
          <a:lstStyle/>
          <a:p>
            <a:pPr defTabSz="914400">
              <a:lnSpc>
                <a:spcPct val="85000"/>
              </a:lnSpc>
              <a:spcBef>
                <a:spcPct val="0"/>
              </a:spcBef>
              <a:spcAft>
                <a:spcPts val="600"/>
              </a:spcAft>
            </a:pPr>
            <a:r>
              <a:rPr lang="en-GB" sz="3300" spc="-150" dirty="0">
                <a:latin typeface="+mj-lt"/>
                <a:ea typeface="+mj-ea"/>
                <a:cs typeface="+mj-cs"/>
              </a:rPr>
              <a:t>Distribution of Danceability Across Playlist Genres</a:t>
            </a:r>
            <a:r>
              <a:rPr lang="en-US" sz="3300" spc="-150" dirty="0">
                <a:latin typeface="+mj-lt"/>
                <a:ea typeface="+mj-ea"/>
                <a:cs typeface="+mj-cs"/>
              </a:rPr>
              <a:t> </a:t>
            </a:r>
          </a:p>
        </p:txBody>
      </p:sp>
      <p:sp>
        <p:nvSpPr>
          <p:cNvPr id="5" name="TextBox 4">
            <a:extLst>
              <a:ext uri="{FF2B5EF4-FFF2-40B4-BE49-F238E27FC236}">
                <a16:creationId xmlns:a16="http://schemas.microsoft.com/office/drawing/2014/main" id="{98317402-6F5C-17B2-5114-3B2B647D1064}"/>
              </a:ext>
            </a:extLst>
          </p:cNvPr>
          <p:cNvSpPr txBox="1"/>
          <p:nvPr/>
        </p:nvSpPr>
        <p:spPr>
          <a:xfrm>
            <a:off x="8897144" y="5814884"/>
            <a:ext cx="3976686" cy="908308"/>
          </a:xfrm>
          <a:prstGeom prst="rect">
            <a:avLst/>
          </a:prstGeom>
        </p:spPr>
        <p:txBody>
          <a:bodyPr vert="horz" lIns="91440" tIns="45720" rIns="91440" bIns="45720" rtlCol="0" anchor="ctr">
            <a:normAutofit/>
          </a:bodyPr>
          <a:lstStyle/>
          <a:p>
            <a:pPr defTabSz="914400">
              <a:lnSpc>
                <a:spcPct val="120000"/>
              </a:lnSpc>
              <a:spcBef>
                <a:spcPct val="0"/>
              </a:spcBef>
              <a:spcAft>
                <a:spcPts val="600"/>
              </a:spcAft>
              <a:buClr>
                <a:schemeClr val="accent1"/>
              </a:buClr>
              <a:buSzPct val="110000"/>
            </a:pPr>
            <a:endParaRPr lang="en-US" sz="1600"/>
          </a:p>
        </p:txBody>
      </p:sp>
      <p:sp>
        <p:nvSpPr>
          <p:cNvPr id="3" name="TextBox 2">
            <a:extLst>
              <a:ext uri="{FF2B5EF4-FFF2-40B4-BE49-F238E27FC236}">
                <a16:creationId xmlns:a16="http://schemas.microsoft.com/office/drawing/2014/main" id="{F923A5A1-F54D-ED8B-9834-76D4E0BC5F1C}"/>
              </a:ext>
            </a:extLst>
          </p:cNvPr>
          <p:cNvSpPr txBox="1"/>
          <p:nvPr/>
        </p:nvSpPr>
        <p:spPr>
          <a:xfrm>
            <a:off x="7974806" y="6399941"/>
            <a:ext cx="4215086" cy="402546"/>
          </a:xfrm>
          <a:prstGeom prst="rect">
            <a:avLst/>
          </a:prstGeom>
          <a:noFill/>
        </p:spPr>
        <p:txBody>
          <a:bodyPr wrap="square">
            <a:spAutoFit/>
          </a:bodyPr>
          <a:lstStyle/>
          <a:p>
            <a:pPr defTabSz="914400">
              <a:lnSpc>
                <a:spcPct val="120000"/>
              </a:lnSpc>
              <a:spcBef>
                <a:spcPct val="0"/>
              </a:spcBef>
              <a:spcAft>
                <a:spcPts val="600"/>
              </a:spcAft>
              <a:buClr>
                <a:schemeClr val="accent1"/>
              </a:buClr>
              <a:buSzPct val="110000"/>
            </a:pPr>
            <a:r>
              <a:rPr lang="en-US" sz="1800" b="1">
                <a:latin typeface="+mj-lt"/>
              </a:rPr>
              <a:t>Presented by:</a:t>
            </a:r>
            <a:r>
              <a:rPr lang="en-US" sz="1800">
                <a:latin typeface="+mj-lt"/>
              </a:rPr>
              <a:t> </a:t>
            </a:r>
            <a:r>
              <a:rPr lang="en-GB" sz="1800">
                <a:latin typeface="+mj-lt"/>
              </a:rPr>
              <a:t>Dalia El-Shoura (200034287)</a:t>
            </a:r>
            <a:endParaRPr lang="en-US" sz="1800">
              <a:latin typeface="+mj-lt"/>
            </a:endParaRPr>
          </a:p>
        </p:txBody>
      </p:sp>
      <p:sp>
        <p:nvSpPr>
          <p:cNvPr id="4" name="Oval 3">
            <a:extLst>
              <a:ext uri="{FF2B5EF4-FFF2-40B4-BE49-F238E27FC236}">
                <a16:creationId xmlns:a16="http://schemas.microsoft.com/office/drawing/2014/main" id="{28483714-E28E-8FF6-36DF-F92C62D8C57D}"/>
              </a:ext>
            </a:extLst>
          </p:cNvPr>
          <p:cNvSpPr/>
          <p:nvPr/>
        </p:nvSpPr>
        <p:spPr>
          <a:xfrm>
            <a:off x="10562863" y="322777"/>
            <a:ext cx="1271156" cy="1229976"/>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1C2998F3-56B5-A25D-D3C0-C831CAA15C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97854" y="1000223"/>
            <a:ext cx="7803161" cy="5199767"/>
          </a:xfrm>
          <a:prstGeom prst="rect">
            <a:avLst/>
          </a:prstGeom>
        </p:spPr>
      </p:pic>
      <p:pic>
        <p:nvPicPr>
          <p:cNvPr id="22" name="Audio 21">
            <a:hlinkClick r:id="" action="ppaction://media"/>
            <a:extLst>
              <a:ext uri="{FF2B5EF4-FFF2-40B4-BE49-F238E27FC236}">
                <a16:creationId xmlns:a16="http://schemas.microsoft.com/office/drawing/2014/main" id="{9328AD28-3983-45DD-7676-60B4F89A635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187740" y="-45308"/>
            <a:ext cx="2057400" cy="2057400"/>
          </a:xfrm>
          <a:prstGeom prst="ellipse">
            <a:avLst/>
          </a:prstGeom>
        </p:spPr>
      </p:pic>
    </p:spTree>
    <p:extLst>
      <p:ext uri="{BB962C8B-B14F-4D97-AF65-F5344CB8AC3E}">
        <p14:creationId xmlns:p14="http://schemas.microsoft.com/office/powerpoint/2010/main" val="3437450746"/>
      </p:ext>
    </p:extLst>
  </p:cSld>
  <p:clrMapOvr>
    <a:masterClrMapping/>
  </p:clrMapOvr>
  <mc:AlternateContent xmlns:mc="http://schemas.openxmlformats.org/markup-compatibility/2006" xmlns:p14="http://schemas.microsoft.com/office/powerpoint/2010/main">
    <mc:Choice Requires="p14">
      <p:transition spd="slow" p14:dur="2000" advTm="76975"/>
    </mc:Choice>
    <mc:Fallback xmlns="">
      <p:transition spd="slow" advTm="769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10">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2">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35"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7"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8"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9"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0"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2"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4"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5"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6"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8"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9"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0"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1"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2"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3"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4"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5"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6"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7"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8"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grpSp>
      <p:sp>
        <p:nvSpPr>
          <p:cNvPr id="6" name="TextBox 5">
            <a:extLst>
              <a:ext uri="{FF2B5EF4-FFF2-40B4-BE49-F238E27FC236}">
                <a16:creationId xmlns:a16="http://schemas.microsoft.com/office/drawing/2014/main" id="{DE91060F-F06A-3DF6-E164-0EE6A2FA28A6}"/>
              </a:ext>
            </a:extLst>
          </p:cNvPr>
          <p:cNvSpPr txBox="1"/>
          <p:nvPr/>
        </p:nvSpPr>
        <p:spPr>
          <a:xfrm>
            <a:off x="416" y="-1796"/>
            <a:ext cx="10774863" cy="939463"/>
          </a:xfrm>
          <a:prstGeom prst="rect">
            <a:avLst/>
          </a:prstGeom>
        </p:spPr>
        <p:txBody>
          <a:bodyPr vert="horz" lIns="228600" tIns="228600" rIns="228600" bIns="228600" rtlCol="0" anchor="b">
            <a:noAutofit/>
          </a:bodyPr>
          <a:lstStyle/>
          <a:p>
            <a:pPr defTabSz="914400">
              <a:lnSpc>
                <a:spcPct val="85000"/>
              </a:lnSpc>
              <a:spcBef>
                <a:spcPct val="0"/>
              </a:spcBef>
              <a:spcAft>
                <a:spcPts val="600"/>
              </a:spcAft>
            </a:pPr>
            <a:r>
              <a:rPr lang="en-US" sz="3300" spc="-150">
                <a:latin typeface="+mj-lt"/>
                <a:ea typeface="+mn-lt"/>
                <a:cs typeface="+mn-lt"/>
              </a:rPr>
              <a:t>Exploring Valence and Danceability Variations Across Latin Subgenres</a:t>
            </a:r>
            <a:endParaRPr lang="en-US" sz="3300">
              <a:latin typeface="+mj-lt"/>
              <a:ea typeface="Calibri Light"/>
              <a:cs typeface="Calibri Light"/>
            </a:endParaRPr>
          </a:p>
        </p:txBody>
      </p:sp>
      <p:sp>
        <p:nvSpPr>
          <p:cNvPr id="5" name="TextBox 4">
            <a:extLst>
              <a:ext uri="{FF2B5EF4-FFF2-40B4-BE49-F238E27FC236}">
                <a16:creationId xmlns:a16="http://schemas.microsoft.com/office/drawing/2014/main" id="{98317402-6F5C-17B2-5114-3B2B647D1064}"/>
              </a:ext>
            </a:extLst>
          </p:cNvPr>
          <p:cNvSpPr txBox="1"/>
          <p:nvPr/>
        </p:nvSpPr>
        <p:spPr>
          <a:xfrm>
            <a:off x="8897144" y="5814884"/>
            <a:ext cx="3976686" cy="908308"/>
          </a:xfrm>
          <a:prstGeom prst="rect">
            <a:avLst/>
          </a:prstGeom>
        </p:spPr>
        <p:txBody>
          <a:bodyPr vert="horz" lIns="91440" tIns="45720" rIns="91440" bIns="45720" rtlCol="0" anchor="ctr">
            <a:normAutofit/>
          </a:bodyPr>
          <a:lstStyle/>
          <a:p>
            <a:pPr defTabSz="914400">
              <a:lnSpc>
                <a:spcPct val="120000"/>
              </a:lnSpc>
              <a:spcBef>
                <a:spcPct val="0"/>
              </a:spcBef>
              <a:spcAft>
                <a:spcPts val="600"/>
              </a:spcAft>
              <a:buClr>
                <a:schemeClr val="accent1"/>
              </a:buClr>
              <a:buSzPct val="110000"/>
            </a:pPr>
            <a:endParaRPr lang="en-US" sz="1600"/>
          </a:p>
        </p:txBody>
      </p:sp>
      <p:sp>
        <p:nvSpPr>
          <p:cNvPr id="3" name="TextBox 2">
            <a:extLst>
              <a:ext uri="{FF2B5EF4-FFF2-40B4-BE49-F238E27FC236}">
                <a16:creationId xmlns:a16="http://schemas.microsoft.com/office/drawing/2014/main" id="{536D2A4C-A51F-D3C5-8679-42DF12F31926}"/>
              </a:ext>
            </a:extLst>
          </p:cNvPr>
          <p:cNvSpPr txBox="1"/>
          <p:nvPr/>
        </p:nvSpPr>
        <p:spPr>
          <a:xfrm>
            <a:off x="7215895" y="6455857"/>
            <a:ext cx="4980799" cy="402546"/>
          </a:xfrm>
          <a:prstGeom prst="rect">
            <a:avLst/>
          </a:prstGeom>
          <a:noFill/>
        </p:spPr>
        <p:txBody>
          <a:bodyPr wrap="square" lIns="91440" tIns="45720" rIns="91440" bIns="45720" anchor="t">
            <a:spAutoFit/>
          </a:bodyPr>
          <a:lstStyle/>
          <a:p>
            <a:pPr defTabSz="914400">
              <a:lnSpc>
                <a:spcPct val="120000"/>
              </a:lnSpc>
              <a:spcBef>
                <a:spcPct val="0"/>
              </a:spcBef>
              <a:spcAft>
                <a:spcPts val="600"/>
              </a:spcAft>
              <a:buClr>
                <a:schemeClr val="accent1"/>
              </a:buClr>
              <a:buSzPct val="110000"/>
            </a:pPr>
            <a:r>
              <a:rPr lang="en-US" sz="1800">
                <a:latin typeface="+mj-lt"/>
              </a:rPr>
              <a:t>Presented by: </a:t>
            </a:r>
            <a:r>
              <a:rPr lang="en-US" err="1">
                <a:latin typeface="+mj-lt"/>
              </a:rPr>
              <a:t>Gretchel</a:t>
            </a:r>
            <a:r>
              <a:rPr lang="en-US">
                <a:latin typeface="+mj-lt"/>
              </a:rPr>
              <a:t> </a:t>
            </a:r>
            <a:r>
              <a:rPr lang="en-US" err="1">
                <a:latin typeface="+mj-lt"/>
              </a:rPr>
              <a:t>Mouthe</a:t>
            </a:r>
            <a:r>
              <a:rPr lang="en-US">
                <a:latin typeface="+mj-lt"/>
              </a:rPr>
              <a:t> Munoz - 210449086</a:t>
            </a:r>
            <a:endParaRPr lang="en-US" sz="1800">
              <a:latin typeface="+mj-lt"/>
            </a:endParaRPr>
          </a:p>
        </p:txBody>
      </p:sp>
      <p:sp>
        <p:nvSpPr>
          <p:cNvPr id="7" name="Oval 6">
            <a:extLst>
              <a:ext uri="{FF2B5EF4-FFF2-40B4-BE49-F238E27FC236}">
                <a16:creationId xmlns:a16="http://schemas.microsoft.com/office/drawing/2014/main" id="{B43F88F5-9C87-90A9-86B5-6E52B798ED2E}"/>
              </a:ext>
            </a:extLst>
          </p:cNvPr>
          <p:cNvSpPr/>
          <p:nvPr/>
        </p:nvSpPr>
        <p:spPr>
          <a:xfrm>
            <a:off x="10550371" y="322777"/>
            <a:ext cx="1271156" cy="1229976"/>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4B554E52-E039-34A3-AB38-F85AB53C0F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18022" y="1043475"/>
            <a:ext cx="7754051" cy="5229602"/>
          </a:xfrm>
          <a:prstGeom prst="rect">
            <a:avLst/>
          </a:prstGeom>
        </p:spPr>
      </p:pic>
      <p:pic>
        <p:nvPicPr>
          <p:cNvPr id="4" name="Voice 017">
            <a:hlinkClick r:id="" action="ppaction://media"/>
            <a:extLst>
              <a:ext uri="{FF2B5EF4-FFF2-40B4-BE49-F238E27FC236}">
                <a16:creationId xmlns:a16="http://schemas.microsoft.com/office/drawing/2014/main" id="{977AFBDD-20B1-D8C0-2EC7-6A805CD6CE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42267" y="696637"/>
            <a:ext cx="487363" cy="487363"/>
          </a:xfrm>
          <a:prstGeom prst="rect">
            <a:avLst/>
          </a:prstGeom>
        </p:spPr>
      </p:pic>
    </p:spTree>
    <p:extLst>
      <p:ext uri="{BB962C8B-B14F-4D97-AF65-F5344CB8AC3E}">
        <p14:creationId xmlns:p14="http://schemas.microsoft.com/office/powerpoint/2010/main" val="2834252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6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10">
            <a:extLst>
              <a:ext uri="{FF2B5EF4-FFF2-40B4-BE49-F238E27FC236}">
                <a16:creationId xmlns:a16="http://schemas.microsoft.com/office/drawing/2014/main" id="{EDB4298B-514D-4087-BFCF-5E0B7C9A9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2">
            <a:extLst>
              <a:ext uri="{FF2B5EF4-FFF2-40B4-BE49-F238E27FC236}">
                <a16:creationId xmlns:a16="http://schemas.microsoft.com/office/drawing/2014/main" id="{04250D78-05C1-41CC-8744-FF36129625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35" name="Freeform 5">
              <a:extLst>
                <a:ext uri="{FF2B5EF4-FFF2-40B4-BE49-F238E27FC236}">
                  <a16:creationId xmlns:a16="http://schemas.microsoft.com/office/drawing/2014/main" id="{488B658F-163C-450C-B32C-2385E374B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37" name="Freeform 6">
              <a:extLst>
                <a:ext uri="{FF2B5EF4-FFF2-40B4-BE49-F238E27FC236}">
                  <a16:creationId xmlns:a16="http://schemas.microsoft.com/office/drawing/2014/main" id="{5AE85F6C-45F9-4F00-8AA8-52BD51059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8" name="Freeform 7">
              <a:extLst>
                <a:ext uri="{FF2B5EF4-FFF2-40B4-BE49-F238E27FC236}">
                  <a16:creationId xmlns:a16="http://schemas.microsoft.com/office/drawing/2014/main" id="{4B0E90C3-F098-46CE-B1D9-44EDE9C6E3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9" name="Freeform 8">
              <a:extLst>
                <a:ext uri="{FF2B5EF4-FFF2-40B4-BE49-F238E27FC236}">
                  <a16:creationId xmlns:a16="http://schemas.microsoft.com/office/drawing/2014/main" id="{FFF59D4E-9109-4D0A-8064-9C534CCFB9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0" name="Freeform 9">
              <a:extLst>
                <a:ext uri="{FF2B5EF4-FFF2-40B4-BE49-F238E27FC236}">
                  <a16:creationId xmlns:a16="http://schemas.microsoft.com/office/drawing/2014/main" id="{94B8AAA4-1840-48B9-A1E7-8CE75F873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2" name="Freeform 10">
              <a:extLst>
                <a:ext uri="{FF2B5EF4-FFF2-40B4-BE49-F238E27FC236}">
                  <a16:creationId xmlns:a16="http://schemas.microsoft.com/office/drawing/2014/main" id="{5A87B14D-183F-429F-849A-A6DC957B0B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accent1">
                  <a:alpha val="18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4" name="Freeform 11">
              <a:extLst>
                <a:ext uri="{FF2B5EF4-FFF2-40B4-BE49-F238E27FC236}">
                  <a16:creationId xmlns:a16="http://schemas.microsoft.com/office/drawing/2014/main" id="{1C261938-CF78-4843-9295-A20FD1591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5" name="Freeform 12">
              <a:extLst>
                <a:ext uri="{FF2B5EF4-FFF2-40B4-BE49-F238E27FC236}">
                  <a16:creationId xmlns:a16="http://schemas.microsoft.com/office/drawing/2014/main" id="{70557A9F-9800-4BDA-8EA5-312FBB05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6" name="Freeform 13">
              <a:extLst>
                <a:ext uri="{FF2B5EF4-FFF2-40B4-BE49-F238E27FC236}">
                  <a16:creationId xmlns:a16="http://schemas.microsoft.com/office/drawing/2014/main" id="{55443555-50A7-490F-A7BD-C3761876BE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7" name="Freeform 14">
              <a:extLst>
                <a:ext uri="{FF2B5EF4-FFF2-40B4-BE49-F238E27FC236}">
                  <a16:creationId xmlns:a16="http://schemas.microsoft.com/office/drawing/2014/main" id="{0E25D709-0236-44C4-9AD0-23C27FFB64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8" name="Freeform 15">
              <a:extLst>
                <a:ext uri="{FF2B5EF4-FFF2-40B4-BE49-F238E27FC236}">
                  <a16:creationId xmlns:a16="http://schemas.microsoft.com/office/drawing/2014/main" id="{52D3488E-C376-4058-9B14-3E67ECCF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9" name="Freeform 16">
              <a:extLst>
                <a:ext uri="{FF2B5EF4-FFF2-40B4-BE49-F238E27FC236}">
                  <a16:creationId xmlns:a16="http://schemas.microsoft.com/office/drawing/2014/main" id="{29C0577D-AE94-4E3E-AFE9-87D6F505C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accent1">
                  <a:alpha val="13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0" name="Freeform 17">
              <a:extLst>
                <a:ext uri="{FF2B5EF4-FFF2-40B4-BE49-F238E27FC236}">
                  <a16:creationId xmlns:a16="http://schemas.microsoft.com/office/drawing/2014/main" id="{628A3D14-A3AE-415B-81C0-10DABBD63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1" name="Freeform 18">
              <a:extLst>
                <a:ext uri="{FF2B5EF4-FFF2-40B4-BE49-F238E27FC236}">
                  <a16:creationId xmlns:a16="http://schemas.microsoft.com/office/drawing/2014/main" id="{07722035-1059-41F4-801E-F6C3F43831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accent1">
                  <a:alpha val="12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2" name="Freeform 19">
              <a:extLst>
                <a:ext uri="{FF2B5EF4-FFF2-40B4-BE49-F238E27FC236}">
                  <a16:creationId xmlns:a16="http://schemas.microsoft.com/office/drawing/2014/main" id="{98275878-64ED-413C-B1B9-654EE17C5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3" name="Freeform 20">
              <a:extLst>
                <a:ext uri="{FF2B5EF4-FFF2-40B4-BE49-F238E27FC236}">
                  <a16:creationId xmlns:a16="http://schemas.microsoft.com/office/drawing/2014/main" id="{6BE90BD7-1A14-43A3-8CD4-8D181EE63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accent1">
                  <a:alpha val="12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4" name="Freeform 21">
              <a:extLst>
                <a:ext uri="{FF2B5EF4-FFF2-40B4-BE49-F238E27FC236}">
                  <a16:creationId xmlns:a16="http://schemas.microsoft.com/office/drawing/2014/main" id="{8609B6EC-0BA4-4C45-B9CA-311B34B83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accent1">
                  <a:alpha val="12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5" name="Freeform 22">
              <a:extLst>
                <a:ext uri="{FF2B5EF4-FFF2-40B4-BE49-F238E27FC236}">
                  <a16:creationId xmlns:a16="http://schemas.microsoft.com/office/drawing/2014/main" id="{BA3962A2-D76B-4346-9535-356648073A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6" name="Freeform 23">
              <a:extLst>
                <a:ext uri="{FF2B5EF4-FFF2-40B4-BE49-F238E27FC236}">
                  <a16:creationId xmlns:a16="http://schemas.microsoft.com/office/drawing/2014/main" id="{28CBAD67-783A-4EFF-852A-40CD9D58C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accent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7" name="Freeform 24">
              <a:extLst>
                <a:ext uri="{FF2B5EF4-FFF2-40B4-BE49-F238E27FC236}">
                  <a16:creationId xmlns:a16="http://schemas.microsoft.com/office/drawing/2014/main" id="{780BC275-9329-40AA-849F-7B258245E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8" name="Freeform 25">
              <a:extLst>
                <a:ext uri="{FF2B5EF4-FFF2-40B4-BE49-F238E27FC236}">
                  <a16:creationId xmlns:a16="http://schemas.microsoft.com/office/drawing/2014/main" id="{55DA4B63-E5E4-49C5-BC03-E5A312146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grpSp>
      <p:sp>
        <p:nvSpPr>
          <p:cNvPr id="6" name="TextBox 5">
            <a:extLst>
              <a:ext uri="{FF2B5EF4-FFF2-40B4-BE49-F238E27FC236}">
                <a16:creationId xmlns:a16="http://schemas.microsoft.com/office/drawing/2014/main" id="{DE91060F-F06A-3DF6-E164-0EE6A2FA28A6}"/>
              </a:ext>
            </a:extLst>
          </p:cNvPr>
          <p:cNvSpPr txBox="1"/>
          <p:nvPr/>
        </p:nvSpPr>
        <p:spPr>
          <a:xfrm>
            <a:off x="25399" y="-14287"/>
            <a:ext cx="8766177" cy="1014412"/>
          </a:xfrm>
          <a:prstGeom prst="rect">
            <a:avLst/>
          </a:prstGeom>
        </p:spPr>
        <p:txBody>
          <a:bodyPr vert="horz" lIns="228600" tIns="228600" rIns="228600" bIns="228600" rtlCol="0" anchor="b">
            <a:noAutofit/>
          </a:bodyPr>
          <a:lstStyle/>
          <a:p>
            <a:pPr defTabSz="914400">
              <a:lnSpc>
                <a:spcPct val="85000"/>
              </a:lnSpc>
              <a:spcBef>
                <a:spcPct val="0"/>
              </a:spcBef>
              <a:spcAft>
                <a:spcPts val="600"/>
              </a:spcAft>
            </a:pPr>
            <a:r>
              <a:rPr lang="en-US" sz="3300" spc="-150" dirty="0">
                <a:latin typeface="+mj-lt"/>
                <a:ea typeface="+mj-ea"/>
                <a:cs typeface="+mj-cs"/>
              </a:rPr>
              <a:t>Is there a connection between valence and country?  </a:t>
            </a:r>
          </a:p>
        </p:txBody>
      </p:sp>
      <p:sp>
        <p:nvSpPr>
          <p:cNvPr id="5" name="TextBox 4">
            <a:extLst>
              <a:ext uri="{FF2B5EF4-FFF2-40B4-BE49-F238E27FC236}">
                <a16:creationId xmlns:a16="http://schemas.microsoft.com/office/drawing/2014/main" id="{98317402-6F5C-17B2-5114-3B2B647D1064}"/>
              </a:ext>
            </a:extLst>
          </p:cNvPr>
          <p:cNvSpPr txBox="1"/>
          <p:nvPr/>
        </p:nvSpPr>
        <p:spPr>
          <a:xfrm>
            <a:off x="8791576" y="5368762"/>
            <a:ext cx="3976686" cy="1209804"/>
          </a:xfrm>
          <a:prstGeom prst="rect">
            <a:avLst/>
          </a:prstGeom>
        </p:spPr>
        <p:txBody>
          <a:bodyPr vert="horz" lIns="91440" tIns="45720" rIns="91440" bIns="45720" rtlCol="0" anchor="ctr">
            <a:normAutofit/>
          </a:bodyPr>
          <a:lstStyle/>
          <a:p>
            <a:pPr defTabSz="914400">
              <a:lnSpc>
                <a:spcPct val="120000"/>
              </a:lnSpc>
              <a:spcBef>
                <a:spcPct val="0"/>
              </a:spcBef>
              <a:spcAft>
                <a:spcPts val="600"/>
              </a:spcAft>
              <a:buClr>
                <a:schemeClr val="accent1"/>
              </a:buClr>
              <a:buSzPct val="110000"/>
            </a:pPr>
            <a:r>
              <a:rPr lang="en-US" sz="1600">
                <a:latin typeface="+mj-lt"/>
              </a:rPr>
              <a:t>Presented by: </a:t>
            </a:r>
          </a:p>
          <a:p>
            <a:pPr defTabSz="914400">
              <a:lnSpc>
                <a:spcPct val="120000"/>
              </a:lnSpc>
              <a:spcBef>
                <a:spcPct val="0"/>
              </a:spcBef>
              <a:spcAft>
                <a:spcPts val="600"/>
              </a:spcAft>
              <a:buClr>
                <a:schemeClr val="accent1"/>
              </a:buClr>
              <a:buSzPct val="110000"/>
            </a:pPr>
            <a:r>
              <a:rPr lang="en-US" sz="1600">
                <a:latin typeface="+mj-lt"/>
              </a:rPr>
              <a:t>Luisa Shanti Defiebre - 210535530</a:t>
            </a:r>
          </a:p>
          <a:p>
            <a:pPr indent="-228600" defTabSz="914400">
              <a:lnSpc>
                <a:spcPct val="120000"/>
              </a:lnSpc>
              <a:spcBef>
                <a:spcPct val="0"/>
              </a:spcBef>
              <a:spcAft>
                <a:spcPts val="600"/>
              </a:spcAft>
              <a:buClr>
                <a:schemeClr val="accent1"/>
              </a:buClr>
              <a:buSzPct val="110000"/>
              <a:buFont typeface="Wingdings" panose="05000000000000000000" pitchFamily="2" charset="2"/>
              <a:buChar char="§"/>
            </a:pPr>
            <a:endParaRPr lang="en-US" sz="1600"/>
          </a:p>
        </p:txBody>
      </p:sp>
      <p:sp>
        <p:nvSpPr>
          <p:cNvPr id="8" name="TextBox 7">
            <a:extLst>
              <a:ext uri="{FF2B5EF4-FFF2-40B4-BE49-F238E27FC236}">
                <a16:creationId xmlns:a16="http://schemas.microsoft.com/office/drawing/2014/main" id="{153C25F1-6D13-F9F5-7A2D-599C5B7957C4}"/>
              </a:ext>
            </a:extLst>
          </p:cNvPr>
          <p:cNvSpPr txBox="1"/>
          <p:nvPr/>
        </p:nvSpPr>
        <p:spPr>
          <a:xfrm>
            <a:off x="25399" y="6308169"/>
            <a:ext cx="12192000" cy="461665"/>
          </a:xfrm>
          <a:prstGeom prst="rect">
            <a:avLst/>
          </a:prstGeom>
          <a:noFill/>
        </p:spPr>
        <p:txBody>
          <a:bodyPr wrap="square">
            <a:spAutoFit/>
          </a:bodyPr>
          <a:lstStyle/>
          <a:p>
            <a:r>
              <a:rPr lang="en-US" sz="800">
                <a:solidFill>
                  <a:schemeClr val="bg2">
                    <a:lumMod val="50000"/>
                  </a:schemeClr>
                </a:solidFill>
                <a:latin typeface="+mj-lt"/>
              </a:rPr>
              <a:t>References for external data:</a:t>
            </a:r>
          </a:p>
          <a:p>
            <a:r>
              <a:rPr lang="en-US" sz="800">
                <a:solidFill>
                  <a:schemeClr val="bg2">
                    <a:lumMod val="50000"/>
                  </a:schemeClr>
                </a:solidFill>
                <a:latin typeface="+mj-lt"/>
              </a:rPr>
              <a:t>Figure 1:  </a:t>
            </a:r>
            <a:r>
              <a:rPr lang="en-US" sz="800" err="1">
                <a:solidFill>
                  <a:schemeClr val="bg2">
                    <a:lumMod val="50000"/>
                  </a:schemeClr>
                </a:solidFill>
                <a:latin typeface="+mj-lt"/>
              </a:rPr>
              <a:t>Hedizekri</a:t>
            </a:r>
            <a:r>
              <a:rPr lang="en-US" sz="800">
                <a:solidFill>
                  <a:schemeClr val="bg2">
                    <a:lumMod val="50000"/>
                  </a:schemeClr>
                </a:solidFill>
                <a:latin typeface="+mj-lt"/>
              </a:rPr>
              <a:t> (no date) Top Charts Artists by Country. Available at: https://</a:t>
            </a:r>
            <a:r>
              <a:rPr lang="en-US" sz="800" err="1">
                <a:solidFill>
                  <a:schemeClr val="bg2">
                    <a:lumMod val="50000"/>
                  </a:schemeClr>
                </a:solidFill>
                <a:latin typeface="+mj-lt"/>
              </a:rPr>
              <a:t>www.kaggle.com</a:t>
            </a:r>
            <a:r>
              <a:rPr lang="en-US" sz="800">
                <a:solidFill>
                  <a:schemeClr val="bg2">
                    <a:lumMod val="50000"/>
                  </a:schemeClr>
                </a:solidFill>
                <a:latin typeface="+mj-lt"/>
              </a:rPr>
              <a:t>/datasets/</a:t>
            </a:r>
            <a:r>
              <a:rPr lang="en-US" sz="800" err="1">
                <a:solidFill>
                  <a:schemeClr val="bg2">
                    <a:lumMod val="50000"/>
                  </a:schemeClr>
                </a:solidFill>
                <a:latin typeface="+mj-lt"/>
              </a:rPr>
              <a:t>hedizekri</a:t>
            </a:r>
            <a:r>
              <a:rPr lang="en-US" sz="800">
                <a:solidFill>
                  <a:schemeClr val="bg2">
                    <a:lumMod val="50000"/>
                  </a:schemeClr>
                </a:solidFill>
                <a:latin typeface="+mj-lt"/>
              </a:rPr>
              <a:t>/top-charts-artists-country (Accessed: [02/04/2024]).</a:t>
            </a:r>
          </a:p>
          <a:p>
            <a:r>
              <a:rPr lang="en-US" sz="800">
                <a:solidFill>
                  <a:schemeClr val="bg2">
                    <a:lumMod val="50000"/>
                  </a:schemeClr>
                </a:solidFill>
                <a:latin typeface="+mj-lt"/>
              </a:rPr>
              <a:t>Figure 2: Kapoor, H. (no date) Spotify Top Songs by Country - May 2020. Available at: https://</a:t>
            </a:r>
            <a:r>
              <a:rPr lang="en-US" sz="800" err="1">
                <a:solidFill>
                  <a:schemeClr val="bg2">
                    <a:lumMod val="50000"/>
                  </a:schemeClr>
                </a:solidFill>
                <a:latin typeface="+mj-lt"/>
              </a:rPr>
              <a:t>www.kaggle.com</a:t>
            </a:r>
            <a:r>
              <a:rPr lang="en-US" sz="800">
                <a:solidFill>
                  <a:schemeClr val="bg2">
                    <a:lumMod val="50000"/>
                  </a:schemeClr>
                </a:solidFill>
                <a:latin typeface="+mj-lt"/>
              </a:rPr>
              <a:t>/datasets/</a:t>
            </a:r>
            <a:r>
              <a:rPr lang="en-US" sz="800" err="1">
                <a:solidFill>
                  <a:schemeClr val="bg2">
                    <a:lumMod val="50000"/>
                  </a:schemeClr>
                </a:solidFill>
                <a:latin typeface="+mj-lt"/>
              </a:rPr>
              <a:t>hkapoor</a:t>
            </a:r>
            <a:r>
              <a:rPr lang="en-US" sz="800">
                <a:solidFill>
                  <a:schemeClr val="bg2">
                    <a:lumMod val="50000"/>
                  </a:schemeClr>
                </a:solidFill>
                <a:latin typeface="+mj-lt"/>
              </a:rPr>
              <a:t>/spotify-top-songs-by-country-may-2020 (Accessed: [02/04/2024]).</a:t>
            </a:r>
          </a:p>
        </p:txBody>
      </p:sp>
      <p:pic>
        <p:nvPicPr>
          <p:cNvPr id="4" name="Picture 3">
            <a:extLst>
              <a:ext uri="{FF2B5EF4-FFF2-40B4-BE49-F238E27FC236}">
                <a16:creationId xmlns:a16="http://schemas.microsoft.com/office/drawing/2014/main" id="{0A55CD0F-094F-F11E-E593-2D37ED0689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339" y="1114425"/>
            <a:ext cx="6161877" cy="4106070"/>
          </a:xfrm>
          <a:prstGeom prst="rect">
            <a:avLst/>
          </a:prstGeom>
        </p:spPr>
      </p:pic>
      <p:pic>
        <p:nvPicPr>
          <p:cNvPr id="7" name="Picture 6">
            <a:extLst>
              <a:ext uri="{FF2B5EF4-FFF2-40B4-BE49-F238E27FC236}">
                <a16:creationId xmlns:a16="http://schemas.microsoft.com/office/drawing/2014/main" id="{096CFBDB-F40A-2F9E-B044-A6A0913B79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11917" y="1102257"/>
            <a:ext cx="6180136" cy="4118238"/>
          </a:xfrm>
          <a:prstGeom prst="rect">
            <a:avLst/>
          </a:prstGeom>
        </p:spPr>
      </p:pic>
      <p:sp>
        <p:nvSpPr>
          <p:cNvPr id="11" name="Oval 10">
            <a:extLst>
              <a:ext uri="{FF2B5EF4-FFF2-40B4-BE49-F238E27FC236}">
                <a16:creationId xmlns:a16="http://schemas.microsoft.com/office/drawing/2014/main" id="{E3C4E8B2-07B9-C91C-F888-8142C8DE4522}"/>
              </a:ext>
            </a:extLst>
          </p:cNvPr>
          <p:cNvSpPr/>
          <p:nvPr/>
        </p:nvSpPr>
        <p:spPr>
          <a:xfrm>
            <a:off x="10562863" y="322777"/>
            <a:ext cx="1271156" cy="1229976"/>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Audio Recording 6 Apr 2024 at 18:26:17">
            <a:hlinkClick r:id="" action="ppaction://media"/>
            <a:extLst>
              <a:ext uri="{FF2B5EF4-FFF2-40B4-BE49-F238E27FC236}">
                <a16:creationId xmlns:a16="http://schemas.microsoft.com/office/drawing/2014/main" id="{5E159C42-E492-CF3E-7CE7-EC3AE3D2E1D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779689" y="492919"/>
            <a:ext cx="812800" cy="812800"/>
          </a:xfrm>
          <a:prstGeom prst="rect">
            <a:avLst/>
          </a:prstGeom>
        </p:spPr>
      </p:pic>
      <p:sp>
        <p:nvSpPr>
          <p:cNvPr id="63" name="TextBox 62">
            <a:extLst>
              <a:ext uri="{FF2B5EF4-FFF2-40B4-BE49-F238E27FC236}">
                <a16:creationId xmlns:a16="http://schemas.microsoft.com/office/drawing/2014/main" id="{F4F8D15C-E2F1-616B-25A8-45D29FEDA96F}"/>
              </a:ext>
            </a:extLst>
          </p:cNvPr>
          <p:cNvSpPr txBox="1"/>
          <p:nvPr/>
        </p:nvSpPr>
        <p:spPr>
          <a:xfrm>
            <a:off x="219076" y="4503292"/>
            <a:ext cx="5283435" cy="461665"/>
          </a:xfrm>
          <a:prstGeom prst="rect">
            <a:avLst/>
          </a:prstGeom>
          <a:noFill/>
        </p:spPr>
        <p:txBody>
          <a:bodyPr wrap="square" rtlCol="0">
            <a:spAutoFit/>
          </a:bodyPr>
          <a:lstStyle/>
          <a:p>
            <a:r>
              <a:rPr lang="en-US" sz="800" b="1">
                <a:latin typeface="+mj-lt"/>
              </a:rPr>
              <a:t>Map 1. </a:t>
            </a:r>
            <a:r>
              <a:rPr lang="en-US" sz="800">
                <a:latin typeface="+mj-lt"/>
              </a:rPr>
              <a:t>This map illustrates the average valence (emotional tone) of artists in relation to their native countries, using external data sourced from 'Top Charts Artists by Country' spanning the years 2000 to 2023. Each country is color-coded to represent its mean valence score. Areas shaded in grey indicate regions where data is not available.</a:t>
            </a:r>
          </a:p>
        </p:txBody>
      </p:sp>
      <p:sp>
        <p:nvSpPr>
          <p:cNvPr id="65" name="TextBox 64">
            <a:extLst>
              <a:ext uri="{FF2B5EF4-FFF2-40B4-BE49-F238E27FC236}">
                <a16:creationId xmlns:a16="http://schemas.microsoft.com/office/drawing/2014/main" id="{E8EF6B25-4D6E-3AAB-7023-06B1270BF779}"/>
              </a:ext>
            </a:extLst>
          </p:cNvPr>
          <p:cNvSpPr txBox="1"/>
          <p:nvPr/>
        </p:nvSpPr>
        <p:spPr>
          <a:xfrm>
            <a:off x="5734168" y="4500957"/>
            <a:ext cx="5321064" cy="723275"/>
          </a:xfrm>
          <a:prstGeom prst="rect">
            <a:avLst/>
          </a:prstGeom>
          <a:noFill/>
        </p:spPr>
        <p:txBody>
          <a:bodyPr wrap="square">
            <a:spAutoFit/>
          </a:bodyPr>
          <a:lstStyle/>
          <a:p>
            <a:pPr>
              <a:defRPr/>
            </a:pPr>
            <a:r>
              <a:rPr kumimoji="0" lang="en-US" sz="800" b="1" i="0" u="none" strike="noStrike" kern="1200" cap="none" spc="0" normalizeH="0" baseline="0" noProof="0">
                <a:ln>
                  <a:noFill/>
                </a:ln>
                <a:solidFill>
                  <a:prstClr val="black"/>
                </a:solidFill>
                <a:effectLst/>
                <a:uLnTx/>
                <a:uFillTx/>
                <a:latin typeface="Calibri Light" panose="020F0302020204030204"/>
                <a:ea typeface="+mn-ea"/>
                <a:cs typeface="+mn-cs"/>
              </a:rPr>
              <a:t>Map 2</a:t>
            </a:r>
            <a:r>
              <a:rPr kumimoji="0" lang="en-US" sz="800" b="0" i="0" u="none" strike="noStrike" kern="1200" cap="none" spc="0" normalizeH="0" baseline="0" noProof="0">
                <a:ln>
                  <a:noFill/>
                </a:ln>
                <a:solidFill>
                  <a:prstClr val="black"/>
                </a:solidFill>
                <a:effectLst/>
                <a:uLnTx/>
                <a:uFillTx/>
                <a:latin typeface="Calibri Light" panose="020F0302020204030204"/>
                <a:ea typeface="+mn-ea"/>
                <a:cs typeface="+mn-cs"/>
              </a:rPr>
              <a:t>. This map illustrates the average valence per country, derived from the top 50 songs for each country ("Top 50 Songs by Country - May 2020" dataset). Reflecting the emotional positivity of music preferred in each country during 2020. The </a:t>
            </a:r>
            <a:r>
              <a:rPr kumimoji="0" lang="en-US" sz="800" b="0" i="0" u="none" strike="noStrike" kern="1200" cap="none" spc="0" normalizeH="0" baseline="0" noProof="0" err="1">
                <a:ln>
                  <a:noFill/>
                </a:ln>
                <a:solidFill>
                  <a:prstClr val="black"/>
                </a:solidFill>
                <a:effectLst/>
                <a:uLnTx/>
                <a:uFillTx/>
                <a:latin typeface="Calibri Light" panose="020F0302020204030204"/>
                <a:ea typeface="+mn-ea"/>
                <a:cs typeface="+mn-cs"/>
              </a:rPr>
              <a:t>colour</a:t>
            </a:r>
            <a:r>
              <a:rPr kumimoji="0" lang="en-US" sz="800" b="0" i="0" u="none" strike="noStrike" kern="1200" cap="none" spc="0" normalizeH="0" baseline="0" noProof="0">
                <a:ln>
                  <a:noFill/>
                </a:ln>
                <a:solidFill>
                  <a:prstClr val="black"/>
                </a:solidFill>
                <a:effectLst/>
                <a:uLnTx/>
                <a:uFillTx/>
                <a:latin typeface="Calibri Light" panose="020F0302020204030204"/>
                <a:ea typeface="+mn-ea"/>
                <a:cs typeface="+mn-cs"/>
              </a:rPr>
              <a:t> gradient indicates the average valence, with red representing lower positivity (0.0) and yellow indicating higher positivity (1.0). Regions in grey represent countries without available data.</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Light" panose="020F0302020204030204"/>
              <a:ea typeface="+mn-ea"/>
              <a:cs typeface="+mn-cs"/>
            </a:endParaRPr>
          </a:p>
        </p:txBody>
      </p:sp>
    </p:spTree>
    <p:extLst>
      <p:ext uri="{BB962C8B-B14F-4D97-AF65-F5344CB8AC3E}">
        <p14:creationId xmlns:p14="http://schemas.microsoft.com/office/powerpoint/2010/main" val="2741469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904" fill="hold"/>
                                        <p:tgtEl>
                                          <p:spTgt spid="6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84DB7353-7D7A-431B-A5B6-A3845E6F2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8" name="Freeform 5">
              <a:extLst>
                <a:ext uri="{FF2B5EF4-FFF2-40B4-BE49-F238E27FC236}">
                  <a16:creationId xmlns:a16="http://schemas.microsoft.com/office/drawing/2014/main" id="{9E8D15D6-6183-4BE1-A315-C7EC9C1A5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9" name="Freeform 6">
              <a:extLst>
                <a:ext uri="{FF2B5EF4-FFF2-40B4-BE49-F238E27FC236}">
                  <a16:creationId xmlns:a16="http://schemas.microsoft.com/office/drawing/2014/main" id="{82A253FA-4E60-4B4D-94B0-93ECFCF30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0" name="Freeform 7">
              <a:extLst>
                <a:ext uri="{FF2B5EF4-FFF2-40B4-BE49-F238E27FC236}">
                  <a16:creationId xmlns:a16="http://schemas.microsoft.com/office/drawing/2014/main" id="{E1B39AD1-11BD-457B-822C-A873607F4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1" name="Freeform 8">
              <a:extLst>
                <a:ext uri="{FF2B5EF4-FFF2-40B4-BE49-F238E27FC236}">
                  <a16:creationId xmlns:a16="http://schemas.microsoft.com/office/drawing/2014/main" id="{CC286005-78D5-4BE4-AA8B-75CDC07E7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2" name="Freeform 9">
              <a:extLst>
                <a:ext uri="{FF2B5EF4-FFF2-40B4-BE49-F238E27FC236}">
                  <a16:creationId xmlns:a16="http://schemas.microsoft.com/office/drawing/2014/main" id="{09E4A22D-7E83-4F24-97FE-931A93CAC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3" name="Freeform 10">
              <a:extLst>
                <a:ext uri="{FF2B5EF4-FFF2-40B4-BE49-F238E27FC236}">
                  <a16:creationId xmlns:a16="http://schemas.microsoft.com/office/drawing/2014/main" id="{4351E96B-8DD4-4D5E-A9F0-C47F5F3378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4" name="Freeform 11">
              <a:extLst>
                <a:ext uri="{FF2B5EF4-FFF2-40B4-BE49-F238E27FC236}">
                  <a16:creationId xmlns:a16="http://schemas.microsoft.com/office/drawing/2014/main" id="{BFF78610-2475-4756-9EC8-5DA7D890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5" name="Freeform 12">
              <a:extLst>
                <a:ext uri="{FF2B5EF4-FFF2-40B4-BE49-F238E27FC236}">
                  <a16:creationId xmlns:a16="http://schemas.microsoft.com/office/drawing/2014/main" id="{C7ACAE44-681D-4CBC-B2AB-E5131DF5A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6" name="Freeform 13">
              <a:extLst>
                <a:ext uri="{FF2B5EF4-FFF2-40B4-BE49-F238E27FC236}">
                  <a16:creationId xmlns:a16="http://schemas.microsoft.com/office/drawing/2014/main" id="{CA22E4A0-73AA-4722-9C16-F3AF9A33E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7" name="Freeform 14">
              <a:extLst>
                <a:ext uri="{FF2B5EF4-FFF2-40B4-BE49-F238E27FC236}">
                  <a16:creationId xmlns:a16="http://schemas.microsoft.com/office/drawing/2014/main" id="{BB36E626-EBEB-41C0-B224-8DB049DB4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8" name="Freeform 15">
              <a:extLst>
                <a:ext uri="{FF2B5EF4-FFF2-40B4-BE49-F238E27FC236}">
                  <a16:creationId xmlns:a16="http://schemas.microsoft.com/office/drawing/2014/main" id="{D603DEC5-BED4-4DB6-A253-F61CC36742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9" name="Freeform 16">
              <a:extLst>
                <a:ext uri="{FF2B5EF4-FFF2-40B4-BE49-F238E27FC236}">
                  <a16:creationId xmlns:a16="http://schemas.microsoft.com/office/drawing/2014/main" id="{86AE9DE6-CA9A-479B-A0FB-0E1BAC7A6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0" name="Freeform 17">
              <a:extLst>
                <a:ext uri="{FF2B5EF4-FFF2-40B4-BE49-F238E27FC236}">
                  <a16:creationId xmlns:a16="http://schemas.microsoft.com/office/drawing/2014/main" id="{16CB8DC8-E75F-4574-A290-AAB7031BE8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1" name="Freeform 18">
              <a:extLst>
                <a:ext uri="{FF2B5EF4-FFF2-40B4-BE49-F238E27FC236}">
                  <a16:creationId xmlns:a16="http://schemas.microsoft.com/office/drawing/2014/main" id="{1CA657E1-3A52-4C23-AA47-EBB2D5C41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2" name="Freeform 19">
              <a:extLst>
                <a:ext uri="{FF2B5EF4-FFF2-40B4-BE49-F238E27FC236}">
                  <a16:creationId xmlns:a16="http://schemas.microsoft.com/office/drawing/2014/main" id="{ED4F701B-2A93-464F-A673-54EED5C4C4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3" name="Freeform 20">
              <a:extLst>
                <a:ext uri="{FF2B5EF4-FFF2-40B4-BE49-F238E27FC236}">
                  <a16:creationId xmlns:a16="http://schemas.microsoft.com/office/drawing/2014/main" id="{9977C34F-F6C9-4749-B201-7B928802D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4" name="Freeform 21">
              <a:extLst>
                <a:ext uri="{FF2B5EF4-FFF2-40B4-BE49-F238E27FC236}">
                  <a16:creationId xmlns:a16="http://schemas.microsoft.com/office/drawing/2014/main" id="{3A913E6B-DBE9-4291-A34C-36069ECB8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5" name="Freeform 22">
              <a:extLst>
                <a:ext uri="{FF2B5EF4-FFF2-40B4-BE49-F238E27FC236}">
                  <a16:creationId xmlns:a16="http://schemas.microsoft.com/office/drawing/2014/main" id="{7D415C04-AB5C-4B76-9E49-EEBAEE64D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6" name="Freeform 23">
              <a:extLst>
                <a:ext uri="{FF2B5EF4-FFF2-40B4-BE49-F238E27FC236}">
                  <a16:creationId xmlns:a16="http://schemas.microsoft.com/office/drawing/2014/main" id="{151FDC11-E872-4EAE-A597-822F9FE17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grpSp>
      <p:grpSp>
        <p:nvGrpSpPr>
          <p:cNvPr id="38" name="Group 37">
            <a:extLst>
              <a:ext uri="{FF2B5EF4-FFF2-40B4-BE49-F238E27FC236}">
                <a16:creationId xmlns:a16="http://schemas.microsoft.com/office/drawing/2014/main" id="{1B24766B-81CA-44C7-BF11-77A12BA4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9" name="Rectangle 38">
              <a:extLst>
                <a:ext uri="{FF2B5EF4-FFF2-40B4-BE49-F238E27FC236}">
                  <a16:creationId xmlns:a16="http://schemas.microsoft.com/office/drawing/2014/main" id="{1A2F9962-DEB8-461C-8B4C-C0ED0D8A7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40" name="Isosceles Triangle 39">
              <a:extLst>
                <a:ext uri="{FF2B5EF4-FFF2-40B4-BE49-F238E27FC236}">
                  <a16:creationId xmlns:a16="http://schemas.microsoft.com/office/drawing/2014/main" id="{C0672E08-EB09-4B8E-8522-24BBC2CFF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sp>
          <p:nvSpPr>
            <p:cNvPr id="41" name="Rectangle 40">
              <a:extLst>
                <a:ext uri="{FF2B5EF4-FFF2-40B4-BE49-F238E27FC236}">
                  <a16:creationId xmlns:a16="http://schemas.microsoft.com/office/drawing/2014/main" id="{3447AB64-F3EC-4A1F-BFD4-F0F9DB3DA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a:p>
          </p:txBody>
        </p:sp>
      </p:grpSp>
      <p:sp useBgFill="1">
        <p:nvSpPr>
          <p:cNvPr id="43" name="Rectangle 42">
            <a:extLst>
              <a:ext uri="{FF2B5EF4-FFF2-40B4-BE49-F238E27FC236}">
                <a16:creationId xmlns:a16="http://schemas.microsoft.com/office/drawing/2014/main" id="{6BDBA639-2A71-4A60-A71A-FF1836F546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5E208A8B-5EBD-4532-BE72-26414FA7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46" name="Freeform 5">
              <a:extLst>
                <a:ext uri="{FF2B5EF4-FFF2-40B4-BE49-F238E27FC236}">
                  <a16:creationId xmlns:a16="http://schemas.microsoft.com/office/drawing/2014/main" id="{15D09196-B338-4AB5-A71B-CFD5FFCA62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7" name="Freeform 6">
              <a:extLst>
                <a:ext uri="{FF2B5EF4-FFF2-40B4-BE49-F238E27FC236}">
                  <a16:creationId xmlns:a16="http://schemas.microsoft.com/office/drawing/2014/main" id="{F50B4463-128A-4677-A285-C017E6C543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8" name="Freeform 7">
              <a:extLst>
                <a:ext uri="{FF2B5EF4-FFF2-40B4-BE49-F238E27FC236}">
                  <a16:creationId xmlns:a16="http://schemas.microsoft.com/office/drawing/2014/main" id="{1D9B95CD-F023-4DFA-9678-1E02713F7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49" name="Freeform 8">
              <a:extLst>
                <a:ext uri="{FF2B5EF4-FFF2-40B4-BE49-F238E27FC236}">
                  <a16:creationId xmlns:a16="http://schemas.microsoft.com/office/drawing/2014/main" id="{1DDF47A8-BE7B-43F3-A500-F5A4656D83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0" name="Freeform 9">
              <a:extLst>
                <a:ext uri="{FF2B5EF4-FFF2-40B4-BE49-F238E27FC236}">
                  <a16:creationId xmlns:a16="http://schemas.microsoft.com/office/drawing/2014/main" id="{2DD394DE-76FB-42F8-85F2-FD436F4232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1" name="Freeform 10">
              <a:extLst>
                <a:ext uri="{FF2B5EF4-FFF2-40B4-BE49-F238E27FC236}">
                  <a16:creationId xmlns:a16="http://schemas.microsoft.com/office/drawing/2014/main" id="{B95F2EFB-87E6-4400-AAF3-7EB8B4F15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2" name="Freeform 11">
              <a:extLst>
                <a:ext uri="{FF2B5EF4-FFF2-40B4-BE49-F238E27FC236}">
                  <a16:creationId xmlns:a16="http://schemas.microsoft.com/office/drawing/2014/main" id="{1D463476-2BC7-418C-9D6F-51444B11A7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3" name="Freeform 12">
              <a:extLst>
                <a:ext uri="{FF2B5EF4-FFF2-40B4-BE49-F238E27FC236}">
                  <a16:creationId xmlns:a16="http://schemas.microsoft.com/office/drawing/2014/main" id="{24011122-2495-478A-81BF-ABBDEA1DA8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4" name="Freeform 13">
              <a:extLst>
                <a:ext uri="{FF2B5EF4-FFF2-40B4-BE49-F238E27FC236}">
                  <a16:creationId xmlns:a16="http://schemas.microsoft.com/office/drawing/2014/main" id="{C79E87C5-E5B3-476B-B539-FC9CF4A33B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5" name="Freeform 14">
              <a:extLst>
                <a:ext uri="{FF2B5EF4-FFF2-40B4-BE49-F238E27FC236}">
                  <a16:creationId xmlns:a16="http://schemas.microsoft.com/office/drawing/2014/main" id="{956029CA-2B38-434D-9044-5FF3A1ECD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6" name="Freeform 15">
              <a:extLst>
                <a:ext uri="{FF2B5EF4-FFF2-40B4-BE49-F238E27FC236}">
                  <a16:creationId xmlns:a16="http://schemas.microsoft.com/office/drawing/2014/main" id="{9514CFB6-E8DB-43DC-B1CD-9CC2D4B27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7" name="Freeform 16">
              <a:extLst>
                <a:ext uri="{FF2B5EF4-FFF2-40B4-BE49-F238E27FC236}">
                  <a16:creationId xmlns:a16="http://schemas.microsoft.com/office/drawing/2014/main" id="{BD8C1FC8-E550-45BE-9F30-822BAB3781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8" name="Freeform 17">
              <a:extLst>
                <a:ext uri="{FF2B5EF4-FFF2-40B4-BE49-F238E27FC236}">
                  <a16:creationId xmlns:a16="http://schemas.microsoft.com/office/drawing/2014/main" id="{D1646B5D-A7B7-41EC-9591-0E0C0F4F94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59" name="Freeform 18">
              <a:extLst>
                <a:ext uri="{FF2B5EF4-FFF2-40B4-BE49-F238E27FC236}">
                  <a16:creationId xmlns:a16="http://schemas.microsoft.com/office/drawing/2014/main" id="{E2118E93-481E-4843-987E-378187AA37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60" name="Freeform 19">
              <a:extLst>
                <a:ext uri="{FF2B5EF4-FFF2-40B4-BE49-F238E27FC236}">
                  <a16:creationId xmlns:a16="http://schemas.microsoft.com/office/drawing/2014/main" id="{77038464-F4E2-47EC-A87F-18469191E3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61" name="Freeform 20">
              <a:extLst>
                <a:ext uri="{FF2B5EF4-FFF2-40B4-BE49-F238E27FC236}">
                  <a16:creationId xmlns:a16="http://schemas.microsoft.com/office/drawing/2014/main" id="{FB3BBEB1-E146-408F-95B7-EE2F269DE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62" name="Freeform 21">
              <a:extLst>
                <a:ext uri="{FF2B5EF4-FFF2-40B4-BE49-F238E27FC236}">
                  <a16:creationId xmlns:a16="http://schemas.microsoft.com/office/drawing/2014/main" id="{C765B285-56EC-47FC-B116-274EBBD61A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63" name="Freeform 22">
              <a:extLst>
                <a:ext uri="{FF2B5EF4-FFF2-40B4-BE49-F238E27FC236}">
                  <a16:creationId xmlns:a16="http://schemas.microsoft.com/office/drawing/2014/main" id="{CB4A6191-6913-42EA-905E-8A174AE2C9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64" name="Freeform 23">
              <a:extLst>
                <a:ext uri="{FF2B5EF4-FFF2-40B4-BE49-F238E27FC236}">
                  <a16:creationId xmlns:a16="http://schemas.microsoft.com/office/drawing/2014/main" id="{8ADEEF92-F481-475A-845C-5E940F0D5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GB"/>
            </a:p>
          </p:txBody>
        </p:sp>
      </p:grpSp>
      <p:sp>
        <p:nvSpPr>
          <p:cNvPr id="66" name="Freeform: Shape 65">
            <a:extLst>
              <a:ext uri="{FF2B5EF4-FFF2-40B4-BE49-F238E27FC236}">
                <a16:creationId xmlns:a16="http://schemas.microsoft.com/office/drawing/2014/main" id="{D9C506D7-84CB-4057-A44A-465313E785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31529">
            <a:off x="2173916" y="2448612"/>
            <a:ext cx="4418757" cy="4259609"/>
          </a:xfrm>
          <a:custGeom>
            <a:avLst/>
            <a:gdLst>
              <a:gd name="connsiteX0" fmla="*/ 404107 w 4507111"/>
              <a:gd name="connsiteY0" fmla="*/ 0 h 4344781"/>
              <a:gd name="connsiteX1" fmla="*/ 371857 w 4507111"/>
              <a:gd name="connsiteY1" fmla="*/ 117359 h 4344781"/>
              <a:gd name="connsiteX2" fmla="*/ 307833 w 4507111"/>
              <a:gd name="connsiteY2" fmla="*/ 632970 h 4344781"/>
              <a:gd name="connsiteX3" fmla="*/ 3569418 w 4507111"/>
              <a:gd name="connsiteY3" fmla="*/ 4141149 h 4344781"/>
              <a:gd name="connsiteX4" fmla="*/ 4440861 w 4507111"/>
              <a:gd name="connsiteY4" fmla="*/ 4332480 h 4344781"/>
              <a:gd name="connsiteX5" fmla="*/ 4507111 w 4507111"/>
              <a:gd name="connsiteY5" fmla="*/ 4341752 h 4344781"/>
              <a:gd name="connsiteX6" fmla="*/ 4296045 w 4507111"/>
              <a:gd name="connsiteY6" fmla="*/ 4344781 h 4344781"/>
              <a:gd name="connsiteX7" fmla="*/ 3749565 w 4507111"/>
              <a:gd name="connsiteY7" fmla="*/ 4321853 h 4344781"/>
              <a:gd name="connsiteX8" fmla="*/ 36764 w 4507111"/>
              <a:gd name="connsiteY8" fmla="*/ 1629794 h 4344781"/>
              <a:gd name="connsiteX9" fmla="*/ 300069 w 4507111"/>
              <a:gd name="connsiteY9" fmla="*/ 144750 h 434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7111" h="4344781">
                <a:moveTo>
                  <a:pt x="404107" y="0"/>
                </a:moveTo>
                <a:lnTo>
                  <a:pt x="371857" y="117359"/>
                </a:lnTo>
                <a:cubicBezTo>
                  <a:pt x="333827" y="278567"/>
                  <a:pt x="311875" y="450459"/>
                  <a:pt x="307833" y="632970"/>
                </a:cubicBezTo>
                <a:cubicBezTo>
                  <a:pt x="264711" y="2579752"/>
                  <a:pt x="2253987" y="3769243"/>
                  <a:pt x="3569418" y="4141149"/>
                </a:cubicBezTo>
                <a:cubicBezTo>
                  <a:pt x="3816061" y="4210881"/>
                  <a:pt x="4114807" y="4279754"/>
                  <a:pt x="4440861" y="4332480"/>
                </a:cubicBezTo>
                <a:lnTo>
                  <a:pt x="4507111" y="4341752"/>
                </a:lnTo>
                <a:lnTo>
                  <a:pt x="4296045" y="4344781"/>
                </a:lnTo>
                <a:cubicBezTo>
                  <a:pt x="4097363" y="4343711"/>
                  <a:pt x="3912623" y="4335104"/>
                  <a:pt x="3749565" y="4321853"/>
                </a:cubicBezTo>
                <a:cubicBezTo>
                  <a:pt x="2445102" y="4215850"/>
                  <a:pt x="356405" y="3466499"/>
                  <a:pt x="36764" y="1629794"/>
                </a:cubicBezTo>
                <a:cubicBezTo>
                  <a:pt x="-63123" y="1055823"/>
                  <a:pt x="45741" y="555869"/>
                  <a:pt x="300069" y="14475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8" name="Oval 32">
            <a:extLst>
              <a:ext uri="{FF2B5EF4-FFF2-40B4-BE49-F238E27FC236}">
                <a16:creationId xmlns:a16="http://schemas.microsoft.com/office/drawing/2014/main" id="{7842FC68-61FD-4700-8A22-BB8B07188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54579" y="691977"/>
            <a:ext cx="7761923" cy="5343064"/>
          </a:xfrm>
          <a:custGeom>
            <a:avLst/>
            <a:gdLst>
              <a:gd name="connsiteX0" fmla="*/ 0 w 6428838"/>
              <a:gd name="connsiteY0" fmla="*/ 2579031 h 5158062"/>
              <a:gd name="connsiteX1" fmla="*/ 3214419 w 6428838"/>
              <a:gd name="connsiteY1" fmla="*/ 0 h 5158062"/>
              <a:gd name="connsiteX2" fmla="*/ 6428838 w 6428838"/>
              <a:gd name="connsiteY2" fmla="*/ 2579031 h 5158062"/>
              <a:gd name="connsiteX3" fmla="*/ 3214419 w 6428838"/>
              <a:gd name="connsiteY3" fmla="*/ 5158062 h 5158062"/>
              <a:gd name="connsiteX4" fmla="*/ 0 w 6428838"/>
              <a:gd name="connsiteY4" fmla="*/ 2579031 h 5158062"/>
              <a:gd name="connsiteX0" fmla="*/ 3321 w 6432159"/>
              <a:gd name="connsiteY0" fmla="*/ 2647125 h 5226156"/>
              <a:gd name="connsiteX1" fmla="*/ 2789723 w 6432159"/>
              <a:gd name="connsiteY1" fmla="*/ 0 h 5226156"/>
              <a:gd name="connsiteX2" fmla="*/ 6432159 w 6432159"/>
              <a:gd name="connsiteY2" fmla="*/ 2647125 h 5226156"/>
              <a:gd name="connsiteX3" fmla="*/ 3217740 w 6432159"/>
              <a:gd name="connsiteY3" fmla="*/ 5226156 h 5226156"/>
              <a:gd name="connsiteX4" fmla="*/ 3321 w 6432159"/>
              <a:gd name="connsiteY4" fmla="*/ 2647125 h 5226156"/>
              <a:gd name="connsiteX0" fmla="*/ 1953 w 6566979"/>
              <a:gd name="connsiteY0" fmla="*/ 2695803 h 5226224"/>
              <a:gd name="connsiteX1" fmla="*/ 2924543 w 6566979"/>
              <a:gd name="connsiteY1" fmla="*/ 39 h 5226224"/>
              <a:gd name="connsiteX2" fmla="*/ 6566979 w 6566979"/>
              <a:gd name="connsiteY2" fmla="*/ 2647164 h 5226224"/>
              <a:gd name="connsiteX3" fmla="*/ 3352560 w 6566979"/>
              <a:gd name="connsiteY3" fmla="*/ 5226195 h 5226224"/>
              <a:gd name="connsiteX4" fmla="*/ 1953 w 6566979"/>
              <a:gd name="connsiteY4" fmla="*/ 2695803 h 5226224"/>
              <a:gd name="connsiteX0" fmla="*/ 8982 w 6574008"/>
              <a:gd name="connsiteY0" fmla="*/ 2695803 h 5226313"/>
              <a:gd name="connsiteX1" fmla="*/ 2931572 w 6574008"/>
              <a:gd name="connsiteY1" fmla="*/ 39 h 5226313"/>
              <a:gd name="connsiteX2" fmla="*/ 6574008 w 6574008"/>
              <a:gd name="connsiteY2" fmla="*/ 2647164 h 5226313"/>
              <a:gd name="connsiteX3" fmla="*/ 3359589 w 6574008"/>
              <a:gd name="connsiteY3" fmla="*/ 5226195 h 5226313"/>
              <a:gd name="connsiteX4" fmla="*/ 8982 w 6574008"/>
              <a:gd name="connsiteY4" fmla="*/ 2695803 h 5226313"/>
              <a:gd name="connsiteX0" fmla="*/ 11929 w 6576955"/>
              <a:gd name="connsiteY0" fmla="*/ 2695953 h 5226463"/>
              <a:gd name="connsiteX1" fmla="*/ 2934519 w 6576955"/>
              <a:gd name="connsiteY1" fmla="*/ 189 h 5226463"/>
              <a:gd name="connsiteX2" fmla="*/ 6576955 w 6576955"/>
              <a:gd name="connsiteY2" fmla="*/ 2647314 h 5226463"/>
              <a:gd name="connsiteX3" fmla="*/ 3362536 w 6576955"/>
              <a:gd name="connsiteY3" fmla="*/ 5226345 h 5226463"/>
              <a:gd name="connsiteX4" fmla="*/ 11929 w 6576955"/>
              <a:gd name="connsiteY4" fmla="*/ 2695953 h 5226463"/>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92159"/>
              <a:gd name="connsiteX1" fmla="*/ 2931852 w 6963394"/>
              <a:gd name="connsiteY1" fmla="*/ 10033 h 5292159"/>
              <a:gd name="connsiteX2" fmla="*/ 6963394 w 6963394"/>
              <a:gd name="connsiteY2" fmla="*/ 3318639 h 5292159"/>
              <a:gd name="connsiteX3" fmla="*/ 3359869 w 6963394"/>
              <a:gd name="connsiteY3" fmla="*/ 5236189 h 5292159"/>
              <a:gd name="connsiteX4" fmla="*/ 9262 w 6963394"/>
              <a:gd name="connsiteY4" fmla="*/ 2705797 h 5292159"/>
              <a:gd name="connsiteX0" fmla="*/ 9262 w 6963394"/>
              <a:gd name="connsiteY0" fmla="*/ 2705797 h 5259961"/>
              <a:gd name="connsiteX1" fmla="*/ 2931852 w 6963394"/>
              <a:gd name="connsiteY1" fmla="*/ 10033 h 5259961"/>
              <a:gd name="connsiteX2" fmla="*/ 6963394 w 6963394"/>
              <a:gd name="connsiteY2" fmla="*/ 3318639 h 5259961"/>
              <a:gd name="connsiteX3" fmla="*/ 3359869 w 6963394"/>
              <a:gd name="connsiteY3" fmla="*/ 5236189 h 5259961"/>
              <a:gd name="connsiteX4" fmla="*/ 9262 w 6963394"/>
              <a:gd name="connsiteY4" fmla="*/ 2705797 h 5259961"/>
              <a:gd name="connsiteX0" fmla="*/ 9557 w 7352795"/>
              <a:gd name="connsiteY0" fmla="*/ 2707501 h 5252013"/>
              <a:gd name="connsiteX1" fmla="*/ 2932147 w 7352795"/>
              <a:gd name="connsiteY1" fmla="*/ 11737 h 5252013"/>
              <a:gd name="connsiteX2" fmla="*/ 7352795 w 7352795"/>
              <a:gd name="connsiteY2" fmla="*/ 3378709 h 5252013"/>
              <a:gd name="connsiteX3" fmla="*/ 3360164 w 7352795"/>
              <a:gd name="connsiteY3" fmla="*/ 5237893 h 5252013"/>
              <a:gd name="connsiteX4" fmla="*/ 9557 w 7352795"/>
              <a:gd name="connsiteY4" fmla="*/ 2707501 h 5252013"/>
              <a:gd name="connsiteX0" fmla="*/ 8078 w 7789061"/>
              <a:gd name="connsiteY0" fmla="*/ 2744796 h 5249051"/>
              <a:gd name="connsiteX1" fmla="*/ 3368413 w 7789061"/>
              <a:gd name="connsiteY1" fmla="*/ 10121 h 5249051"/>
              <a:gd name="connsiteX2" fmla="*/ 7789061 w 7789061"/>
              <a:gd name="connsiteY2" fmla="*/ 3377093 h 5249051"/>
              <a:gd name="connsiteX3" fmla="*/ 3796430 w 7789061"/>
              <a:gd name="connsiteY3" fmla="*/ 5236277 h 5249051"/>
              <a:gd name="connsiteX4" fmla="*/ 8078 w 7789061"/>
              <a:gd name="connsiteY4" fmla="*/ 2744796 h 5249051"/>
              <a:gd name="connsiteX0" fmla="*/ 8078 w 7789061"/>
              <a:gd name="connsiteY0" fmla="*/ 2744796 h 5271741"/>
              <a:gd name="connsiteX1" fmla="*/ 3368413 w 7789061"/>
              <a:gd name="connsiteY1" fmla="*/ 10121 h 5271741"/>
              <a:gd name="connsiteX2" fmla="*/ 7789061 w 7789061"/>
              <a:gd name="connsiteY2" fmla="*/ 3377093 h 5271741"/>
              <a:gd name="connsiteX3" fmla="*/ 3796430 w 7789061"/>
              <a:gd name="connsiteY3" fmla="*/ 5236277 h 5271741"/>
              <a:gd name="connsiteX4" fmla="*/ 8078 w 7789061"/>
              <a:gd name="connsiteY4" fmla="*/ 2744796 h 5271741"/>
              <a:gd name="connsiteX0" fmla="*/ 1055 w 7782038"/>
              <a:gd name="connsiteY0" fmla="*/ 2738806 h 5438018"/>
              <a:gd name="connsiteX1" fmla="*/ 3361390 w 7782038"/>
              <a:gd name="connsiteY1" fmla="*/ 4131 h 5438018"/>
              <a:gd name="connsiteX2" fmla="*/ 7782038 w 7782038"/>
              <a:gd name="connsiteY2" fmla="*/ 3371103 h 5438018"/>
              <a:gd name="connsiteX3" fmla="*/ 3692130 w 7782038"/>
              <a:gd name="connsiteY3" fmla="*/ 5415113 h 5438018"/>
              <a:gd name="connsiteX4" fmla="*/ 1055 w 7782038"/>
              <a:gd name="connsiteY4" fmla="*/ 2738806 h 5438018"/>
              <a:gd name="connsiteX0" fmla="*/ 28883 w 7809866"/>
              <a:gd name="connsiteY0" fmla="*/ 2742147 h 5441359"/>
              <a:gd name="connsiteX1" fmla="*/ 3389218 w 7809866"/>
              <a:gd name="connsiteY1" fmla="*/ 7472 h 5441359"/>
              <a:gd name="connsiteX2" fmla="*/ 7809866 w 7809866"/>
              <a:gd name="connsiteY2" fmla="*/ 3374444 h 5441359"/>
              <a:gd name="connsiteX3" fmla="*/ 3719958 w 7809866"/>
              <a:gd name="connsiteY3" fmla="*/ 5418454 h 5441359"/>
              <a:gd name="connsiteX4" fmla="*/ 28883 w 7809866"/>
              <a:gd name="connsiteY4" fmla="*/ 2742147 h 5441359"/>
              <a:gd name="connsiteX0" fmla="*/ 36549 w 7817532"/>
              <a:gd name="connsiteY0" fmla="*/ 2751085 h 5450297"/>
              <a:gd name="connsiteX1" fmla="*/ 3396884 w 7817532"/>
              <a:gd name="connsiteY1" fmla="*/ 16410 h 5450297"/>
              <a:gd name="connsiteX2" fmla="*/ 7817532 w 7817532"/>
              <a:gd name="connsiteY2" fmla="*/ 3383382 h 5450297"/>
              <a:gd name="connsiteX3" fmla="*/ 3727624 w 7817532"/>
              <a:gd name="connsiteY3" fmla="*/ 5427392 h 5450297"/>
              <a:gd name="connsiteX4" fmla="*/ 36549 w 7817532"/>
              <a:gd name="connsiteY4" fmla="*/ 2751085 h 5450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7532" h="5450297">
                <a:moveTo>
                  <a:pt x="36549" y="2751085"/>
                </a:moveTo>
                <a:cubicBezTo>
                  <a:pt x="-281221" y="925127"/>
                  <a:pt x="1526121" y="-147339"/>
                  <a:pt x="3396884" y="16410"/>
                </a:cubicBezTo>
                <a:cubicBezTo>
                  <a:pt x="5267647" y="180159"/>
                  <a:pt x="7817532" y="1453184"/>
                  <a:pt x="7817532" y="3383382"/>
                </a:cubicBezTo>
                <a:cubicBezTo>
                  <a:pt x="7700800" y="5342763"/>
                  <a:pt x="5024455" y="5532775"/>
                  <a:pt x="3727624" y="5427392"/>
                </a:cubicBezTo>
                <a:cubicBezTo>
                  <a:pt x="2430794" y="5322009"/>
                  <a:pt x="354319" y="4577043"/>
                  <a:pt x="36549" y="2751085"/>
                </a:cubicBezTo>
                <a:close/>
              </a:path>
            </a:pathLst>
          </a:custGeom>
          <a:ln w="152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13F9D2-555B-6FEB-CED4-83153F1F350F}"/>
              </a:ext>
            </a:extLst>
          </p:cNvPr>
          <p:cNvSpPr>
            <a:spLocks noGrp="1"/>
          </p:cNvSpPr>
          <p:nvPr>
            <p:ph type="title"/>
          </p:nvPr>
        </p:nvSpPr>
        <p:spPr>
          <a:xfrm>
            <a:off x="2616277" y="2061838"/>
            <a:ext cx="6959446" cy="1662475"/>
          </a:xfrm>
        </p:spPr>
        <p:txBody>
          <a:bodyPr vert="horz" lIns="228600" tIns="228600" rIns="228600" bIns="0" rtlCol="0" anchor="b">
            <a:normAutofit/>
          </a:bodyPr>
          <a:lstStyle/>
          <a:p>
            <a:pPr marL="0" marR="0" lvl="0" indent="0" fontAlgn="auto">
              <a:lnSpc>
                <a:spcPct val="80000"/>
              </a:lnSpc>
              <a:spcAft>
                <a:spcPts val="0"/>
              </a:spcAft>
              <a:tabLst/>
              <a:defRPr/>
            </a:pPr>
            <a:br>
              <a:rPr kumimoji="0" lang="en-US" sz="1200" u="none" strike="noStrike" normalizeH="0" baseline="0" noProof="0">
                <a:ln>
                  <a:noFill/>
                </a:ln>
                <a:uLnTx/>
                <a:uFillTx/>
              </a:rPr>
            </a:br>
            <a:br>
              <a:rPr kumimoji="0" lang="en-US" sz="1200" u="none" strike="noStrike" normalizeH="0" baseline="0" noProof="0">
                <a:ln>
                  <a:noFill/>
                </a:ln>
                <a:uLnTx/>
                <a:uFillTx/>
              </a:rPr>
            </a:br>
            <a:endParaRPr lang="en-US" sz="1200"/>
          </a:p>
        </p:txBody>
      </p:sp>
      <p:pic>
        <p:nvPicPr>
          <p:cNvPr id="5" name="Picture 4" descr="A yellow oval with black lines&#10;&#10;Description automatically generated">
            <a:extLst>
              <a:ext uri="{FF2B5EF4-FFF2-40B4-BE49-F238E27FC236}">
                <a16:creationId xmlns:a16="http://schemas.microsoft.com/office/drawing/2014/main" id="{1E5A01E4-776F-C484-8A96-D2D525F2B2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90" y="-12732"/>
            <a:ext cx="12185571" cy="6836145"/>
          </a:xfrm>
          <a:prstGeom prst="rect">
            <a:avLst/>
          </a:prstGeom>
        </p:spPr>
      </p:pic>
      <p:sp>
        <p:nvSpPr>
          <p:cNvPr id="6" name="TextBox 5">
            <a:extLst>
              <a:ext uri="{FF2B5EF4-FFF2-40B4-BE49-F238E27FC236}">
                <a16:creationId xmlns:a16="http://schemas.microsoft.com/office/drawing/2014/main" id="{68C72DCD-D758-0759-9A1F-4975C3D89168}"/>
              </a:ext>
            </a:extLst>
          </p:cNvPr>
          <p:cNvSpPr txBox="1"/>
          <p:nvPr/>
        </p:nvSpPr>
        <p:spPr>
          <a:xfrm rot="767492">
            <a:off x="3630494" y="1632155"/>
            <a:ext cx="5105927" cy="2215991"/>
          </a:xfrm>
          <a:prstGeom prst="rect">
            <a:avLst/>
          </a:prstGeom>
          <a:noFill/>
        </p:spPr>
        <p:txBody>
          <a:bodyPr wrap="square" rtlCol="0">
            <a:spAutoFit/>
          </a:bodyPr>
          <a:lstStyle/>
          <a:p>
            <a:pPr algn="ctr"/>
            <a:r>
              <a:rPr kumimoji="0" lang="en-US" sz="4000" b="1" i="0" u="none" strike="noStrike" cap="none" spc="-150" normalizeH="0" baseline="0" noProof="0" dirty="0">
                <a:ln>
                  <a:noFill/>
                </a:ln>
                <a:solidFill>
                  <a:schemeClr val="bg2">
                    <a:lumMod val="25000"/>
                  </a:schemeClr>
                </a:solidFill>
                <a:uLnTx/>
                <a:uFillTx/>
                <a:latin typeface="+mj-lt"/>
              </a:rPr>
              <a:t>Enjoy the “happy” music!</a:t>
            </a:r>
            <a:br>
              <a:rPr kumimoji="0" lang="en-US" sz="4000" b="1" i="0" u="none" strike="noStrike" cap="none" spc="-150" normalizeH="0" baseline="0" noProof="0" dirty="0">
                <a:ln>
                  <a:noFill/>
                </a:ln>
                <a:solidFill>
                  <a:schemeClr val="bg2">
                    <a:lumMod val="25000"/>
                  </a:schemeClr>
                </a:solidFill>
                <a:uLnTx/>
                <a:uFillTx/>
                <a:latin typeface="+mj-lt"/>
              </a:rPr>
            </a:br>
            <a:r>
              <a:rPr kumimoji="0" lang="en-US" sz="4000" b="1" i="0" u="none" strike="noStrike" cap="none" spc="-150" normalizeH="0" baseline="0" noProof="0" dirty="0">
                <a:ln>
                  <a:noFill/>
                </a:ln>
                <a:solidFill>
                  <a:schemeClr val="bg2">
                    <a:lumMod val="25000"/>
                  </a:schemeClr>
                </a:solidFill>
                <a:uLnTx/>
                <a:uFillTx/>
                <a:latin typeface="+mj-lt"/>
              </a:rPr>
              <a:t>&amp;</a:t>
            </a:r>
            <a:br>
              <a:rPr kumimoji="0" lang="en-US" sz="4000" b="1" i="0" u="none" strike="noStrike" cap="none" spc="-150" normalizeH="0" baseline="0" noProof="0" dirty="0">
                <a:ln>
                  <a:noFill/>
                </a:ln>
                <a:solidFill>
                  <a:schemeClr val="bg2">
                    <a:lumMod val="25000"/>
                  </a:schemeClr>
                </a:solidFill>
                <a:uLnTx/>
                <a:uFillTx/>
                <a:latin typeface="+mj-lt"/>
              </a:rPr>
            </a:br>
            <a:r>
              <a:rPr kumimoji="0" lang="en-US" sz="4000" b="1" i="0" u="none" strike="noStrike" cap="none" spc="-150" normalizeH="0" baseline="0" noProof="0" dirty="0">
                <a:ln>
                  <a:noFill/>
                </a:ln>
                <a:solidFill>
                  <a:schemeClr val="bg2">
                    <a:lumMod val="25000"/>
                  </a:schemeClr>
                </a:solidFill>
                <a:uLnTx/>
                <a:uFillTx/>
                <a:latin typeface="+mj-lt"/>
              </a:rPr>
              <a:t>Thank you for listening.</a:t>
            </a:r>
            <a:endParaRPr lang="en-US" sz="4000" b="1" dirty="0">
              <a:solidFill>
                <a:schemeClr val="bg2">
                  <a:lumMod val="25000"/>
                </a:schemeClr>
              </a:solidFill>
              <a:latin typeface="+mj-lt"/>
            </a:endParaRPr>
          </a:p>
          <a:p>
            <a:endParaRPr lang="en-US" dirty="0"/>
          </a:p>
        </p:txBody>
      </p:sp>
      <p:sp>
        <p:nvSpPr>
          <p:cNvPr id="7" name="TextBox 6">
            <a:extLst>
              <a:ext uri="{FF2B5EF4-FFF2-40B4-BE49-F238E27FC236}">
                <a16:creationId xmlns:a16="http://schemas.microsoft.com/office/drawing/2014/main" id="{1E7BA620-8690-58F6-9388-B5B332A8CE3A}"/>
              </a:ext>
            </a:extLst>
          </p:cNvPr>
          <p:cNvSpPr txBox="1"/>
          <p:nvPr/>
        </p:nvSpPr>
        <p:spPr>
          <a:xfrm>
            <a:off x="86728" y="5236047"/>
            <a:ext cx="3697501" cy="1477328"/>
          </a:xfrm>
          <a:prstGeom prst="rect">
            <a:avLst/>
          </a:prstGeom>
          <a:noFill/>
        </p:spPr>
        <p:txBody>
          <a:bodyPr wrap="square" rtlCol="0">
            <a:spAutoFit/>
          </a:bodyPr>
          <a:lstStyle/>
          <a:p>
            <a:r>
              <a:rPr kumimoji="0" lang="en-US" sz="2000" strike="noStrike" normalizeH="0" baseline="0" noProof="0" dirty="0">
                <a:ln>
                  <a:noFill/>
                </a:ln>
                <a:uLnTx/>
                <a:uFillTx/>
                <a:latin typeface="+mj-lt"/>
              </a:rPr>
              <a:t>Group A: </a:t>
            </a:r>
            <a:br>
              <a:rPr kumimoji="0" lang="en-US" sz="2000" u="sng" strike="noStrike" normalizeH="0" baseline="0" noProof="0" dirty="0">
                <a:ln>
                  <a:noFill/>
                </a:ln>
                <a:uLnTx/>
                <a:uFillTx/>
                <a:latin typeface="+mj-lt"/>
              </a:rPr>
            </a:br>
            <a:r>
              <a:rPr kumimoji="0" lang="en-US" sz="1400" u="none" strike="noStrike" normalizeH="0" baseline="0" noProof="0" dirty="0">
                <a:ln>
                  <a:noFill/>
                </a:ln>
                <a:uLnTx/>
                <a:uFillTx/>
                <a:latin typeface="+mj-lt"/>
              </a:rPr>
              <a:t>Hannah Florence Catherine Behan</a:t>
            </a:r>
            <a:br>
              <a:rPr kumimoji="0" lang="en-US" sz="1400" u="none" strike="noStrike" normalizeH="0" baseline="0" noProof="0" dirty="0">
                <a:ln>
                  <a:noFill/>
                </a:ln>
                <a:uLnTx/>
                <a:uFillTx/>
                <a:latin typeface="+mj-lt"/>
              </a:rPr>
            </a:br>
            <a:r>
              <a:rPr kumimoji="0" lang="en-US" sz="1400" u="none" strike="noStrike" normalizeH="0" baseline="0" noProof="0" dirty="0" err="1">
                <a:ln>
                  <a:noFill/>
                </a:ln>
                <a:uLnTx/>
                <a:uFillTx/>
                <a:latin typeface="+mj-lt"/>
              </a:rPr>
              <a:t>Fiza</a:t>
            </a:r>
            <a:r>
              <a:rPr kumimoji="0" lang="en-US" sz="1400" u="none" strike="noStrike" normalizeH="0" baseline="0" noProof="0" dirty="0">
                <a:ln>
                  <a:noFill/>
                </a:ln>
                <a:uLnTx/>
                <a:uFillTx/>
                <a:latin typeface="+mj-lt"/>
              </a:rPr>
              <a:t> Ali </a:t>
            </a:r>
            <a:br>
              <a:rPr kumimoji="0" lang="en-US" sz="1400" u="none" strike="noStrike" normalizeH="0" baseline="0" noProof="0" dirty="0">
                <a:ln>
                  <a:noFill/>
                </a:ln>
                <a:uLnTx/>
                <a:uFillTx/>
                <a:latin typeface="+mj-lt"/>
              </a:rPr>
            </a:br>
            <a:r>
              <a:rPr kumimoji="0" lang="en-US" sz="1400" u="none" strike="noStrike" normalizeH="0" baseline="0" noProof="0" dirty="0">
                <a:ln>
                  <a:noFill/>
                </a:ln>
                <a:uLnTx/>
                <a:uFillTx/>
                <a:latin typeface="+mj-lt"/>
              </a:rPr>
              <a:t>Dalia El-</a:t>
            </a:r>
            <a:r>
              <a:rPr kumimoji="0" lang="en-US" sz="1400" u="none" strike="noStrike" normalizeH="0" baseline="0" noProof="0" dirty="0" err="1">
                <a:ln>
                  <a:noFill/>
                </a:ln>
                <a:uLnTx/>
                <a:uFillTx/>
                <a:latin typeface="+mj-lt"/>
              </a:rPr>
              <a:t>Shoura</a:t>
            </a:r>
            <a:br>
              <a:rPr kumimoji="0" lang="en-US" sz="1400" u="none" strike="noStrike" normalizeH="0" baseline="0" noProof="0" dirty="0">
                <a:ln>
                  <a:noFill/>
                </a:ln>
                <a:uLnTx/>
                <a:uFillTx/>
                <a:latin typeface="+mj-lt"/>
              </a:rPr>
            </a:br>
            <a:r>
              <a:rPr kumimoji="0" lang="en-US" sz="1400" u="none" strike="noStrike" normalizeH="0" baseline="0" noProof="0" dirty="0" err="1">
                <a:ln>
                  <a:noFill/>
                </a:ln>
                <a:uLnTx/>
                <a:uFillTx/>
                <a:latin typeface="+mj-lt"/>
              </a:rPr>
              <a:t>Gretchel</a:t>
            </a:r>
            <a:r>
              <a:rPr kumimoji="0" lang="en-US" sz="1400" u="none" strike="noStrike" normalizeH="0" baseline="0" noProof="0" dirty="0">
                <a:ln>
                  <a:noFill/>
                </a:ln>
                <a:uLnTx/>
                <a:uFillTx/>
                <a:latin typeface="+mj-lt"/>
              </a:rPr>
              <a:t> </a:t>
            </a:r>
            <a:r>
              <a:rPr kumimoji="0" lang="en-US" sz="1400" u="none" strike="noStrike" normalizeH="0" baseline="0" noProof="0" dirty="0" err="1">
                <a:ln>
                  <a:noFill/>
                </a:ln>
                <a:uLnTx/>
                <a:uFillTx/>
                <a:latin typeface="+mj-lt"/>
              </a:rPr>
              <a:t>Mouthe</a:t>
            </a:r>
            <a:r>
              <a:rPr kumimoji="0" lang="en-US" sz="1400" u="none" strike="noStrike" normalizeH="0" baseline="0" noProof="0" dirty="0">
                <a:ln>
                  <a:noFill/>
                </a:ln>
                <a:uLnTx/>
                <a:uFillTx/>
                <a:latin typeface="+mj-lt"/>
              </a:rPr>
              <a:t> Munoz</a:t>
            </a:r>
            <a:br>
              <a:rPr kumimoji="0" lang="en-US" sz="1400" u="none" strike="noStrike" normalizeH="0" baseline="0" noProof="0" dirty="0">
                <a:ln>
                  <a:noFill/>
                </a:ln>
                <a:uLnTx/>
                <a:uFillTx/>
                <a:latin typeface="+mj-lt"/>
              </a:rPr>
            </a:br>
            <a:r>
              <a:rPr kumimoji="0" lang="en-US" sz="1400" u="none" strike="noStrike" normalizeH="0" baseline="0" noProof="0" dirty="0">
                <a:ln>
                  <a:noFill/>
                </a:ln>
                <a:uLnTx/>
                <a:uFillTx/>
                <a:latin typeface="+mj-lt"/>
              </a:rPr>
              <a:t>Luisa Shanti Defiebre</a:t>
            </a:r>
            <a:endParaRPr lang="en-US" sz="1600" dirty="0">
              <a:latin typeface="+mj-lt"/>
            </a:endParaRPr>
          </a:p>
        </p:txBody>
      </p:sp>
      <p:sp>
        <p:nvSpPr>
          <p:cNvPr id="9" name="Oval 8">
            <a:extLst>
              <a:ext uri="{FF2B5EF4-FFF2-40B4-BE49-F238E27FC236}">
                <a16:creationId xmlns:a16="http://schemas.microsoft.com/office/drawing/2014/main" id="{DF0CC227-6AB4-5BC5-8385-BEEE47F7E9E9}"/>
              </a:ext>
            </a:extLst>
          </p:cNvPr>
          <p:cNvSpPr/>
          <p:nvPr/>
        </p:nvSpPr>
        <p:spPr>
          <a:xfrm>
            <a:off x="6241998" y="4561645"/>
            <a:ext cx="1271156" cy="1229976"/>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Luis Miguel - &quot;Ahora te puedes marchar&quot; (Video Oficial).mp3">
            <a:hlinkClick r:id="" action="ppaction://media"/>
            <a:extLst>
              <a:ext uri="{FF2B5EF4-FFF2-40B4-BE49-F238E27FC236}">
                <a16:creationId xmlns:a16="http://schemas.microsoft.com/office/drawing/2014/main" id="{18383C09-0A20-064C-9F62-4946FCA24E6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468681" y="4763609"/>
            <a:ext cx="812800" cy="812800"/>
          </a:xfrm>
          <a:prstGeom prst="rect">
            <a:avLst/>
          </a:prstGeom>
        </p:spPr>
      </p:pic>
      <p:sp>
        <p:nvSpPr>
          <p:cNvPr id="10" name="TextBox 9">
            <a:extLst>
              <a:ext uri="{FF2B5EF4-FFF2-40B4-BE49-F238E27FC236}">
                <a16:creationId xmlns:a16="http://schemas.microsoft.com/office/drawing/2014/main" id="{F12CABFB-B57C-83B4-B413-087FF38B812E}"/>
              </a:ext>
            </a:extLst>
          </p:cNvPr>
          <p:cNvSpPr txBox="1"/>
          <p:nvPr/>
        </p:nvSpPr>
        <p:spPr>
          <a:xfrm rot="771576">
            <a:off x="3156417" y="3627099"/>
            <a:ext cx="4280792" cy="923330"/>
          </a:xfrm>
          <a:prstGeom prst="rect">
            <a:avLst/>
          </a:prstGeom>
          <a:noFill/>
        </p:spPr>
        <p:txBody>
          <a:bodyPr wrap="square" rtlCol="0">
            <a:spAutoFit/>
          </a:bodyPr>
          <a:lstStyle/>
          <a:p>
            <a:r>
              <a:rPr lang="en-US" i="1" dirty="0" err="1">
                <a:solidFill>
                  <a:schemeClr val="bg2">
                    <a:lumMod val="50000"/>
                  </a:schemeClr>
                </a:solidFill>
                <a:latin typeface="+mj-lt"/>
              </a:rPr>
              <a:t>Ahora</a:t>
            </a:r>
            <a:r>
              <a:rPr lang="en-US" i="1" dirty="0">
                <a:solidFill>
                  <a:schemeClr val="bg2">
                    <a:lumMod val="50000"/>
                  </a:schemeClr>
                </a:solidFill>
                <a:latin typeface="+mj-lt"/>
              </a:rPr>
              <a:t> </a:t>
            </a:r>
            <a:r>
              <a:rPr lang="en-US" i="1" dirty="0" err="1">
                <a:solidFill>
                  <a:schemeClr val="bg2">
                    <a:lumMod val="50000"/>
                  </a:schemeClr>
                </a:solidFill>
                <a:latin typeface="+mj-lt"/>
              </a:rPr>
              <a:t>te</a:t>
            </a:r>
            <a:r>
              <a:rPr lang="en-US" i="1" dirty="0">
                <a:solidFill>
                  <a:schemeClr val="bg2">
                    <a:lumMod val="50000"/>
                  </a:schemeClr>
                </a:solidFill>
                <a:latin typeface="+mj-lt"/>
              </a:rPr>
              <a:t> </a:t>
            </a:r>
            <a:r>
              <a:rPr lang="en-US" i="1" dirty="0" err="1">
                <a:solidFill>
                  <a:schemeClr val="bg2">
                    <a:lumMod val="50000"/>
                  </a:schemeClr>
                </a:solidFill>
                <a:latin typeface="+mj-lt"/>
              </a:rPr>
              <a:t>peudes</a:t>
            </a:r>
            <a:r>
              <a:rPr lang="en-US" i="1" dirty="0">
                <a:solidFill>
                  <a:schemeClr val="bg2">
                    <a:lumMod val="50000"/>
                  </a:schemeClr>
                </a:solidFill>
                <a:latin typeface="+mj-lt"/>
              </a:rPr>
              <a:t> </a:t>
            </a:r>
            <a:r>
              <a:rPr lang="en-US" i="1" dirty="0" err="1">
                <a:solidFill>
                  <a:schemeClr val="bg2">
                    <a:lumMod val="50000"/>
                  </a:schemeClr>
                </a:solidFill>
                <a:latin typeface="+mj-lt"/>
              </a:rPr>
              <a:t>marchar</a:t>
            </a:r>
            <a:r>
              <a:rPr lang="en-US" i="1" dirty="0">
                <a:solidFill>
                  <a:schemeClr val="bg2">
                    <a:lumMod val="50000"/>
                  </a:schemeClr>
                </a:solidFill>
                <a:latin typeface="+mj-lt"/>
              </a:rPr>
              <a:t> </a:t>
            </a:r>
            <a:r>
              <a:rPr lang="en-US" dirty="0">
                <a:solidFill>
                  <a:schemeClr val="bg2">
                    <a:lumMod val="50000"/>
                  </a:schemeClr>
                </a:solidFill>
                <a:latin typeface="+mj-lt"/>
              </a:rPr>
              <a:t>– By Luis Miguel</a:t>
            </a:r>
          </a:p>
          <a:p>
            <a:r>
              <a:rPr lang="en-US" dirty="0">
                <a:solidFill>
                  <a:schemeClr val="bg2">
                    <a:lumMod val="50000"/>
                  </a:schemeClr>
                </a:solidFill>
                <a:latin typeface="+mj-lt"/>
              </a:rPr>
              <a:t>Valence: 0.909</a:t>
            </a:r>
          </a:p>
          <a:p>
            <a:r>
              <a:rPr lang="en-US" dirty="0">
                <a:solidFill>
                  <a:schemeClr val="bg2">
                    <a:lumMod val="50000"/>
                  </a:schemeClr>
                </a:solidFill>
                <a:latin typeface="+mj-lt"/>
              </a:rPr>
              <a:t>Danceability: 0.780</a:t>
            </a:r>
          </a:p>
        </p:txBody>
      </p:sp>
      <p:sp>
        <p:nvSpPr>
          <p:cNvPr id="13" name="Right Arrow 12">
            <a:extLst>
              <a:ext uri="{FF2B5EF4-FFF2-40B4-BE49-F238E27FC236}">
                <a16:creationId xmlns:a16="http://schemas.microsoft.com/office/drawing/2014/main" id="{B1E3B68C-CDA0-A0EC-F5F4-0B29B4875D28}"/>
              </a:ext>
            </a:extLst>
          </p:cNvPr>
          <p:cNvSpPr/>
          <p:nvPr/>
        </p:nvSpPr>
        <p:spPr>
          <a:xfrm rot="1720895">
            <a:off x="5456696" y="4319365"/>
            <a:ext cx="814879" cy="485403"/>
          </a:xfrm>
          <a:prstGeom prst="rightArrow">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93480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9053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8"/>
                </p:tgtEl>
              </p:cMediaNode>
            </p:audio>
          </p:childTnLst>
        </p:cTn>
      </p:par>
    </p:tnLst>
    <p:bldLst>
      <p:bldP spid="2" grpId="0"/>
    </p:bldLst>
  </p:timing>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{36E0B919-4A0C-4B48-9315-7BD21A29B547}tf16401369</Template>
  <TotalTime>0</TotalTime>
  <Words>515</Words>
  <Application>Microsoft Macintosh PowerPoint</Application>
  <PresentationFormat>Widescreen</PresentationFormat>
  <Paragraphs>37</Paragraphs>
  <Slides>7</Slides>
  <Notes>4</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Rockwell</vt:lpstr>
      <vt:lpstr>Wingdings</vt:lpstr>
      <vt:lpstr>Atlas</vt:lpstr>
      <vt:lpstr>Positivity in music</vt:lpstr>
      <vt:lpstr>PowerPoint Presentation</vt:lpstr>
      <vt:lpstr>PowerPoint Presentation</vt:lpstr>
      <vt:lpstr>PowerPoint Presentation</vt:lpstr>
      <vt:lpstr>PowerPoint Presentation</vt:lpstr>
      <vt:lpstr>PowerPoint Presentation</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Dalia El-Shoura</dc:creator>
  <cp:lastModifiedBy>Luisa Shanti Defiebre</cp:lastModifiedBy>
  <cp:revision>2</cp:revision>
  <dcterms:created xsi:type="dcterms:W3CDTF">2024-04-02T11:10:04Z</dcterms:created>
  <dcterms:modified xsi:type="dcterms:W3CDTF">2024-04-07T14:00:40Z</dcterms:modified>
</cp:coreProperties>
</file>

<file path=docProps/thumbnail.jpeg>
</file>